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22" r:id="rId2"/>
    <p:sldMasterId id="2147484579" r:id="rId3"/>
    <p:sldMasterId id="2147484586" r:id="rId4"/>
  </p:sldMasterIdLst>
  <p:notesMasterIdLst>
    <p:notesMasterId r:id="rId12"/>
  </p:notesMasterIdLst>
  <p:handoutMasterIdLst>
    <p:handoutMasterId r:id="rId13"/>
  </p:handoutMasterIdLst>
  <p:sldIdLst>
    <p:sldId id="1572" r:id="rId5"/>
    <p:sldId id="8186" r:id="rId6"/>
    <p:sldId id="8185" r:id="rId7"/>
    <p:sldId id="8184" r:id="rId8"/>
    <p:sldId id="8181" r:id="rId9"/>
    <p:sldId id="2333" r:id="rId10"/>
    <p:sldId id="8183" r:id="rId11"/>
  </p:sldIdLst>
  <p:sldSz cx="12436475" cy="6994525"/>
  <p:notesSz cx="6858000" cy="1552575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88842D-259A-4F56-B5C8-F33B65E8AC8B}">
          <p14:sldIdLst>
            <p14:sldId id="1572"/>
            <p14:sldId id="8186"/>
            <p14:sldId id="8185"/>
            <p14:sldId id="8184"/>
            <p14:sldId id="8181"/>
            <p14:sldId id="2333"/>
            <p14:sldId id="81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  <a:srgbClr val="FFFFFF"/>
    <a:srgbClr val="737373"/>
    <a:srgbClr val="000000"/>
    <a:srgbClr val="00101E"/>
    <a:srgbClr val="E81123"/>
    <a:srgbClr val="969696"/>
    <a:srgbClr val="9FCCF0"/>
    <a:srgbClr val="F2F2F2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24E35F-3A5F-449F-B26F-C03BDE4EA24E}" v="141" dt="2019-06-06T17:18:11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6" autoAdjust="0"/>
    <p:restoredTop sz="80222" autoAdjust="0"/>
  </p:normalViewPr>
  <p:slideViewPr>
    <p:cSldViewPr snapToGrid="0">
      <p:cViewPr varScale="1">
        <p:scale>
          <a:sx n="60" d="100"/>
          <a:sy n="60" d="100"/>
        </p:scale>
        <p:origin x="16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6/6/2019 12:09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923788" cy="33797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 marL="406034" defTabSz="931467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912103" y="8829967"/>
            <a:ext cx="1096674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6/6/2019 12:08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6/6/2019 12:08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7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6/6/2019 12:08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5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710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6/6/2019 1:18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4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710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01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7580" y="6208933"/>
            <a:ext cx="1452989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7580" y="484854"/>
            <a:ext cx="1452989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98851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7"/>
            <a:ext cx="11889564" cy="631776"/>
          </a:xfrm>
        </p:spPr>
        <p:txBody>
          <a:bodyPr/>
          <a:lstStyle>
            <a:lvl1pPr algn="ctr">
              <a:defRPr lang="en-US" sz="2856" b="0" kern="1200" cap="all" spc="816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731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995865-D357-4979-BB90-50BFD6FA5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7"/>
            <a:ext cx="11889564" cy="631776"/>
          </a:xfrm>
        </p:spPr>
        <p:txBody>
          <a:bodyPr/>
          <a:lstStyle>
            <a:lvl1pPr algn="ctr">
              <a:defRPr lang="en-US" sz="2856" b="0" kern="1200" cap="all" spc="816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569174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0" y="479427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9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78949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18950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5242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8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1927761"/>
          </a:xfrm>
        </p:spPr>
        <p:txBody>
          <a:bodyPr/>
          <a:lstStyle>
            <a:lvl1pPr marL="0" indent="0">
              <a:buNone/>
              <a:defRPr sz="3672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36">
                <a:solidFill>
                  <a:schemeClr val="bg1"/>
                </a:solidFill>
              </a:defRPr>
            </a:lvl2pPr>
            <a:lvl3pPr marL="228513" indent="0">
              <a:buNone/>
              <a:defRPr sz="1836">
                <a:solidFill>
                  <a:schemeClr val="bg1"/>
                </a:solidFill>
              </a:defRPr>
            </a:lvl3pPr>
            <a:lvl4pPr marL="457024" indent="0">
              <a:buNone/>
              <a:defRPr sz="1632">
                <a:solidFill>
                  <a:schemeClr val="bg1"/>
                </a:solidFill>
              </a:defRPr>
            </a:lvl4pPr>
            <a:lvl5pPr marL="685537" indent="0">
              <a:buNone/>
              <a:defRPr sz="163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21974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08168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1891608"/>
          </a:xfrm>
        </p:spPr>
        <p:txBody>
          <a:bodyPr>
            <a:spAutoFit/>
          </a:bodyPr>
          <a:lstStyle>
            <a:lvl1pPr>
              <a:defRPr sz="359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757246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490926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37794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15708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640" y="983957"/>
            <a:ext cx="11889564" cy="696866"/>
          </a:xfrm>
        </p:spPr>
        <p:txBody>
          <a:bodyPr/>
          <a:lstStyle>
            <a:lvl1pPr marL="0" indent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72" b="0" i="1" u="none" strike="noStrike" kern="1200" cap="none" spc="-102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8408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7580" y="6208933"/>
            <a:ext cx="1452989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640" y="1657504"/>
            <a:ext cx="11889564" cy="696866"/>
          </a:xfrm>
        </p:spPr>
        <p:txBody>
          <a:bodyPr/>
          <a:lstStyle>
            <a:lvl1pPr marL="0" indent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72" b="0" i="1" u="none" strike="noStrike" kern="1200" cap="none" spc="-102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2705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5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2614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5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6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1445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5231361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7174715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12824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601155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9829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025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3879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5" tIns="46625" rIns="46625" bIns="466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850058"/>
          </a:xfrm>
        </p:spPr>
        <p:txBody>
          <a:bodyPr/>
          <a:lstStyle>
            <a:lvl1pPr marL="0" indent="0">
              <a:buNone/>
              <a:defRPr sz="329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779856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40" y="6292890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46262" rIns="182828" bIns="146262" numCol="1" anchor="t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0" y="3145042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6576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143718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8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116" y="479776"/>
            <a:ext cx="1252817" cy="269191"/>
          </a:xfrm>
          <a:prstGeom prst="rect">
            <a:avLst/>
          </a:prstGeom>
        </p:spPr>
      </p:pic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43647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43647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9002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black">
          <a:xfrm>
            <a:off x="11867888" y="6768295"/>
            <a:ext cx="132448" cy="1280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95509" indent="-95509" algn="r">
              <a:buClr>
                <a:srgbClr val="666666"/>
              </a:buClr>
              <a:buFont typeface="Arial" pitchFamily="34" charset="0"/>
              <a:buNone/>
            </a:pPr>
            <a:fld id="{0BDC132A-5C91-4078-9777-31DA19A62E0A}" type="slidenum">
              <a:rPr lang="en-US" sz="816" smtClean="0">
                <a:solidFill>
                  <a:srgbClr val="000000"/>
                </a:solidFill>
              </a:rPr>
              <a:pPr marL="95509" indent="-95509" algn="r">
                <a:buClr>
                  <a:srgbClr val="666666"/>
                </a:buClr>
                <a:buFont typeface="Arial" pitchFamily="34" charset="0"/>
                <a:buNone/>
              </a:pPr>
              <a:t>‹#›</a:t>
            </a:fld>
            <a:endParaRPr lang="en-US" sz="816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9115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85126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3"/>
            <a:ext cx="11887200" cy="2025170"/>
          </a:xfrm>
        </p:spPr>
        <p:txBody>
          <a:bodyPr>
            <a:spAutoFit/>
          </a:bodyPr>
          <a:lstStyle>
            <a:lvl1pPr>
              <a:defRPr sz="359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745459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3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84923" y="2145722"/>
            <a:ext cx="7400810" cy="2817110"/>
          </a:xfrm>
          <a:prstGeom prst="rect">
            <a:avLst/>
          </a:prstGeom>
          <a:solidFill>
            <a:srgbClr val="0070C0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5" tIns="107555" rIns="134445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84924" y="2199693"/>
            <a:ext cx="7300799" cy="2593534"/>
          </a:xfrm>
          <a:noFill/>
        </p:spPr>
        <p:txBody>
          <a:bodyPr lIns="146304" tIns="91440" rIns="146304" bIns="91440" anchor="t" anchorCtr="0"/>
          <a:lstStyle>
            <a:lvl1pPr>
              <a:defRPr sz="4799" spc="-74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C415F-8CEA-4B33-A49A-77AFCDA0C7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9" y="411997"/>
            <a:ext cx="2053059" cy="7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4"/>
            <a:ext cx="4572000" cy="517064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513" indent="0">
              <a:buNone/>
              <a:defRPr/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937421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846" y="295276"/>
            <a:ext cx="11411535" cy="8265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4830" y="1320428"/>
            <a:ext cx="11410790" cy="1825115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513" indent="0">
              <a:buNone/>
              <a:defRPr>
                <a:solidFill>
                  <a:schemeClr val="tx1"/>
                </a:solidFill>
              </a:defRPr>
            </a:lvl2pPr>
            <a:lvl3pPr marL="457024" indent="0">
              <a:buNone/>
              <a:defRPr>
                <a:solidFill>
                  <a:schemeClr val="tx1"/>
                </a:solidFill>
              </a:defRPr>
            </a:lvl3pPr>
            <a:lvl4pPr marL="685537" indent="0">
              <a:buNone/>
              <a:defRPr>
                <a:solidFill>
                  <a:schemeClr val="tx1"/>
                </a:solidFill>
              </a:defRPr>
            </a:lvl4pPr>
            <a:lvl5pPr marL="914049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21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7161" y="295276"/>
            <a:ext cx="11380798" cy="917575"/>
          </a:xfrm>
        </p:spPr>
        <p:txBody>
          <a:bodyPr anchor="ctr"/>
          <a:lstStyle>
            <a:lvl1pPr>
              <a:defRPr sz="43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7146" y="1457178"/>
            <a:ext cx="11380054" cy="2083647"/>
          </a:xfrm>
        </p:spPr>
        <p:txBody>
          <a:bodyPr/>
          <a:lstStyle>
            <a:lvl1pPr>
              <a:defRPr sz="3199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0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0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C7FF9-04CB-445F-8B0A-797ED343BCB2}"/>
              </a:ext>
            </a:extLst>
          </p:cNvPr>
          <p:cNvSpPr/>
          <p:nvPr userDrawn="1"/>
        </p:nvSpPr>
        <p:spPr bwMode="auto">
          <a:xfrm>
            <a:off x="-1" y="-1"/>
            <a:ext cx="6675439" cy="6992587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16" rIns="0" bIns="46616" numCol="1" rtlCol="0" anchor="ctr" anchorCtr="0" compatLnSpc="1">
            <a:prstTxWarp prst="textNoShape">
              <a:avLst/>
            </a:prstTxWarp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644BCB-3D2B-4F56-BA12-9C8E56CC6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485989"/>
            <a:ext cx="5576362" cy="111134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672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AD76FE1-CDAB-473E-B932-972197456C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7689" y="3208254"/>
            <a:ext cx="6218786" cy="57607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71B0-31CD-4494-90D3-6CF3667DED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6653" y="2053711"/>
            <a:ext cx="5576362" cy="4591088"/>
          </a:xfrm>
        </p:spPr>
        <p:txBody>
          <a:bodyPr lIns="0">
            <a:noAutofit/>
          </a:bodyPr>
          <a:lstStyle>
            <a:lvl1pPr marL="0" indent="0">
              <a:buNone/>
              <a:defRPr sz="2448">
                <a:solidFill>
                  <a:schemeClr val="tx1"/>
                </a:solidFill>
              </a:defRPr>
            </a:lvl1pPr>
            <a:lvl2pPr>
              <a:defRPr sz="2448"/>
            </a:lvl2pPr>
            <a:lvl3pPr>
              <a:defRPr sz="2448"/>
            </a:lvl3pPr>
            <a:lvl4pPr>
              <a:defRPr sz="2448"/>
            </a:lvl4pPr>
            <a:lvl5pPr>
              <a:defRPr sz="2448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86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609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6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84504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165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1976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 outcome layout 1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C9ADFDBD-A104-42E6-A94A-3111B18A1F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4" y="1851361"/>
            <a:ext cx="6403661" cy="3383280"/>
          </a:xfrm>
          <a:prstGeom prst="rect">
            <a:avLst/>
          </a:prstGeom>
          <a:solidFill>
            <a:srgbClr val="0070C0">
              <a:alpha val="92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7222" tIns="67222" rIns="67222" bIns="6722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6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40" b="0" i="0" u="none" strike="noStrike" kern="1200" cap="none" spc="-74" normalizeH="0" baseline="0" noProof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457112" indent="-457112">
              <a:buFont typeface="Arial" panose="020B0604020202020204" pitchFamily="34" charset="0"/>
              <a:buChar char="•"/>
              <a:defRPr sz="294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8F7FF-343C-4BB8-8DD1-9DBE6607F3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1" y="6460153"/>
            <a:ext cx="1452717" cy="53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6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8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82828" rIns="182828" bIns="182828" numCol="1" anchor="t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7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0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117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" y="0"/>
            <a:ext cx="12436475" cy="621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3" tIns="46623" rIns="46623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1" fontAlgn="base">
              <a:spcBef>
                <a:spcPct val="0"/>
              </a:spcBef>
              <a:spcAft>
                <a:spcPct val="0"/>
              </a:spcAft>
            </a:pPr>
            <a:endParaRPr lang="en-US" sz="224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51" y="108984"/>
            <a:ext cx="6425513" cy="583860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 marL="0" algn="l" defTabSz="932418" rtl="0" eaLnBrk="1" latinLnBrk="0" hangingPunct="1">
              <a:defRPr lang="en-US" sz="2856" b="0" kern="1200" cap="none" baseline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1" y="504504"/>
            <a:ext cx="2072746" cy="6490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3" tIns="46623" rIns="46623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1" fontAlgn="base">
              <a:spcBef>
                <a:spcPct val="0"/>
              </a:spcBef>
              <a:spcAft>
                <a:spcPct val="0"/>
              </a:spcAft>
            </a:pPr>
            <a:endParaRPr lang="en-US" sz="224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69530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436475" cy="304986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436475" cy="304986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802865"/>
            <a:ext cx="12436475" cy="119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12761" y="3472661"/>
            <a:ext cx="3783477" cy="210640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64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428139" y="3472661"/>
            <a:ext cx="7379680" cy="2106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36"/>
              </a:lnSpc>
              <a:buNone/>
              <a:defRPr sz="1224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152551" y="6427359"/>
            <a:ext cx="857362" cy="3905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16" b="0">
                <a:solidFill>
                  <a:schemeClr val="bg1">
                    <a:lumMod val="50000"/>
                  </a:schemeClr>
                </a:solidFill>
              </a:defRPr>
            </a:lvl1pPr>
            <a:lvl2pPr marL="466209" indent="0">
              <a:buNone/>
              <a:defRPr sz="816"/>
            </a:lvl2pPr>
            <a:lvl3pPr marL="932418" indent="0">
              <a:buNone/>
              <a:defRPr sz="816"/>
            </a:lvl3pPr>
            <a:lvl4pPr marL="1398627" indent="0">
              <a:buNone/>
              <a:defRPr sz="816"/>
            </a:lvl4pPr>
            <a:lvl5pPr marL="1864835" indent="0">
              <a:buNone/>
              <a:defRPr sz="81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734466" y="6031968"/>
            <a:ext cx="0" cy="6476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6560" y="6001866"/>
            <a:ext cx="2106035" cy="8509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32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340555" y="6304303"/>
            <a:ext cx="1008466" cy="4731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0" b="0">
                <a:solidFill>
                  <a:schemeClr val="bg1">
                    <a:lumMod val="50000"/>
                  </a:schemeClr>
                </a:solidFill>
              </a:defRPr>
            </a:lvl1pPr>
            <a:lvl2pPr marL="466209" indent="0">
              <a:buNone/>
              <a:defRPr sz="816"/>
            </a:lvl2pPr>
            <a:lvl3pPr marL="932418" indent="0">
              <a:buNone/>
              <a:defRPr sz="816"/>
            </a:lvl3pPr>
            <a:lvl4pPr marL="1398627" indent="0">
              <a:buNone/>
              <a:defRPr sz="816"/>
            </a:lvl4pPr>
            <a:lvl5pPr marL="1864835" indent="0">
              <a:buNone/>
              <a:defRPr sz="81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126486" y="6304304"/>
            <a:ext cx="821575" cy="4731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0" b="0">
                <a:solidFill>
                  <a:schemeClr val="bg1">
                    <a:lumMod val="50000"/>
                  </a:schemeClr>
                </a:solidFill>
              </a:defRPr>
            </a:lvl1pPr>
            <a:lvl2pPr marL="466209" indent="0">
              <a:buNone/>
              <a:defRPr sz="816"/>
            </a:lvl2pPr>
            <a:lvl3pPr marL="932418" indent="0">
              <a:buNone/>
              <a:defRPr sz="816"/>
            </a:lvl3pPr>
            <a:lvl4pPr marL="1398627" indent="0">
              <a:buNone/>
              <a:defRPr sz="816"/>
            </a:lvl4pPr>
            <a:lvl5pPr marL="1864835" indent="0">
              <a:buNone/>
              <a:defRPr sz="81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63583" y="6300818"/>
            <a:ext cx="897454" cy="4731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0" b="0">
                <a:solidFill>
                  <a:schemeClr val="bg1">
                    <a:lumMod val="50000"/>
                  </a:schemeClr>
                </a:solidFill>
              </a:defRPr>
            </a:lvl1pPr>
            <a:lvl2pPr marL="466209" indent="0">
              <a:buNone/>
              <a:defRPr sz="816"/>
            </a:lvl2pPr>
            <a:lvl3pPr marL="932418" indent="0">
              <a:buNone/>
              <a:defRPr sz="816"/>
            </a:lvl3pPr>
            <a:lvl4pPr marL="1398627" indent="0">
              <a:buNone/>
              <a:defRPr sz="816"/>
            </a:lvl4pPr>
            <a:lvl5pPr marL="1864835" indent="0">
              <a:buNone/>
              <a:defRPr sz="81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11704" y="6304304"/>
            <a:ext cx="1008466" cy="4731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0" b="0">
                <a:solidFill>
                  <a:schemeClr val="bg1">
                    <a:lumMod val="50000"/>
                  </a:schemeClr>
                </a:solidFill>
              </a:defRPr>
            </a:lvl1pPr>
            <a:lvl2pPr marL="466209" indent="0">
              <a:buNone/>
              <a:defRPr sz="816"/>
            </a:lvl2pPr>
            <a:lvl3pPr marL="932418" indent="0">
              <a:buNone/>
              <a:defRPr sz="816"/>
            </a:lvl3pPr>
            <a:lvl4pPr marL="1398627" indent="0">
              <a:buNone/>
              <a:defRPr sz="816"/>
            </a:lvl4pPr>
            <a:lvl5pPr marL="1864835" indent="0">
              <a:buNone/>
              <a:defRPr sz="81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58334" y="6304304"/>
            <a:ext cx="1528745" cy="4731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0" b="0">
                <a:solidFill>
                  <a:schemeClr val="bg1">
                    <a:lumMod val="50000"/>
                  </a:schemeClr>
                </a:solidFill>
              </a:defRPr>
            </a:lvl1pPr>
            <a:lvl2pPr marL="466209" indent="0">
              <a:buNone/>
              <a:defRPr sz="816"/>
            </a:lvl2pPr>
            <a:lvl3pPr marL="932418" indent="0">
              <a:buNone/>
              <a:defRPr sz="816"/>
            </a:lvl3pPr>
            <a:lvl4pPr marL="1398627" indent="0">
              <a:buNone/>
              <a:defRPr sz="816"/>
            </a:lvl4pPr>
            <a:lvl5pPr marL="1864835" indent="0">
              <a:buNone/>
              <a:defRPr sz="81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58333" y="6034189"/>
            <a:ext cx="1517376" cy="160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2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406792" y="6040858"/>
            <a:ext cx="1272055" cy="160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2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963583" y="6031968"/>
            <a:ext cx="1008466" cy="160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2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110047" y="6032750"/>
            <a:ext cx="1008466" cy="160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2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340555" y="6042299"/>
            <a:ext cx="1008466" cy="160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2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271897" y="6307155"/>
            <a:ext cx="821575" cy="4731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0" b="0">
                <a:solidFill>
                  <a:schemeClr val="bg1">
                    <a:lumMod val="50000"/>
                  </a:schemeClr>
                </a:solidFill>
              </a:defRPr>
            </a:lvl1pPr>
            <a:lvl2pPr marL="466209" indent="0">
              <a:buNone/>
              <a:defRPr sz="816"/>
            </a:lvl2pPr>
            <a:lvl3pPr marL="932418" indent="0">
              <a:buNone/>
              <a:defRPr sz="816"/>
            </a:lvl3pPr>
            <a:lvl4pPr marL="1398627" indent="0">
              <a:buNone/>
              <a:defRPr sz="816"/>
            </a:lvl4pPr>
            <a:lvl5pPr marL="1864835" indent="0">
              <a:buNone/>
              <a:defRPr sz="816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255457" y="6035602"/>
            <a:ext cx="1008466" cy="160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2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40031145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C7FF9-04CB-445F-8B0A-797ED343BCB2}"/>
              </a:ext>
            </a:extLst>
          </p:cNvPr>
          <p:cNvSpPr/>
          <p:nvPr userDrawn="1"/>
        </p:nvSpPr>
        <p:spPr bwMode="auto">
          <a:xfrm>
            <a:off x="-1" y="-1"/>
            <a:ext cx="6675439" cy="6992587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644BCB-3D2B-4F56-BA12-9C8E56CC6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485989"/>
            <a:ext cx="5576362" cy="111134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672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71B0-31CD-4494-90D3-6CF3667DED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6653" y="2053711"/>
            <a:ext cx="5576362" cy="4591088"/>
          </a:xfrm>
        </p:spPr>
        <p:txBody>
          <a:bodyPr lIns="0">
            <a:noAutofit/>
          </a:bodyPr>
          <a:lstStyle>
            <a:lvl1pPr marL="0" indent="0">
              <a:buNone/>
              <a:defRPr sz="2448">
                <a:solidFill>
                  <a:schemeClr val="tx1"/>
                </a:solidFill>
              </a:defRPr>
            </a:lvl1pPr>
            <a:lvl2pPr>
              <a:defRPr sz="2448"/>
            </a:lvl2pPr>
            <a:lvl3pPr>
              <a:defRPr sz="2448"/>
            </a:lvl3pPr>
            <a:lvl4pPr>
              <a:defRPr sz="2448"/>
            </a:lvl4pPr>
            <a:lvl5pPr>
              <a:defRPr sz="2448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03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8440" y="3207651"/>
            <a:ext cx="3354447" cy="718469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71464" y="5935319"/>
            <a:ext cx="11893550" cy="90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28" tIns="146264" rIns="182828" bIns="146264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31505" fontAlgn="base">
              <a:lnSpc>
                <a:spcPts val="1198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31505" fontAlgn="base">
              <a:lnSpc>
                <a:spcPts val="1198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31505" fontAlgn="base">
              <a:lnSpc>
                <a:spcPts val="1198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31505" fontAlgn="base">
              <a:lnSpc>
                <a:spcPts val="1198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329876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9728" y="82296"/>
            <a:ext cx="1344168" cy="1261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99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0" cy="946413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1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23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76" r:id="rId2"/>
    <p:sldLayoutId id="2147484467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547" r:id="rId18"/>
    <p:sldLayoutId id="2147484576" r:id="rId19"/>
    <p:sldLayoutId id="2147484607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3"/>
            <a:ext cx="11887198" cy="19053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3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35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3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765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581" r:id="rId2"/>
    <p:sldLayoutId id="2147484582" r:id="rId3"/>
    <p:sldLayoutId id="2147484583" r:id="rId4"/>
    <p:sldLayoutId id="2147484585" r:id="rId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solidFill>
            <a:srgbClr val="0078D7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solidFill>
            <a:srgbClr val="0078D7"/>
          </a:soli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solidFill>
            <a:srgbClr val="0078D7"/>
          </a:soli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solidFill>
            <a:srgbClr val="0078D7"/>
          </a:soli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solidFill>
            <a:srgbClr val="0078D7"/>
          </a:soli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solidFill>
            <a:srgbClr val="0078D7"/>
          </a:soli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199" y="187700"/>
            <a:ext cx="11390006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1149" y="1312744"/>
            <a:ext cx="11387739" cy="189282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76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  <p:sldLayoutId id="2147484598" r:id="rId12"/>
    <p:sldLayoutId id="2147484599" r:id="rId13"/>
    <p:sldLayoutId id="2147484600" r:id="rId14"/>
    <p:sldLayoutId id="2147484601" r:id="rId15"/>
    <p:sldLayoutId id="2147484602" r:id="rId16"/>
    <p:sldLayoutId id="2147484603" r:id="rId17"/>
    <p:sldLayoutId id="2147484604" r:id="rId18"/>
    <p:sldLayoutId id="2147484605" r:id="rId19"/>
    <p:sldLayoutId id="2147484606" r:id="rId20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3999" b="0" kern="1200" cap="none" spc="-102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513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457024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8553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914049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42561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-bi/desktop-get-the-desktop" TargetMode="External"/><Relationship Id="rId3" Type="http://schemas.openxmlformats.org/officeDocument/2006/relationships/hyperlink" Target="https://nam06.safelinks.protection.outlook.com/?url=https%3A%2F%2Fwww.youtube.com%2Fwatch%3Fv%3D7mOJifoKxvQ&amp;data=02%7C01%7CVIRAL.SHAH%40MICROSOFT.COM%7C08cdab270f2c4b59d8d108d6e4f42fd3%7C72f988bf86f141af91ab2d7cd011db47%7C1%7C0%7C636948134805374117&amp;sdata=xMG%2BrxTSDzQUaZCDs3T0qYD5jbjIJ3ZDvQEJx0M0ayo%3D&amp;reserved=0" TargetMode="External"/><Relationship Id="rId7" Type="http://schemas.openxmlformats.org/officeDocument/2006/relationships/hyperlink" Target="https://nam06.safelinks.protection.outlook.com/?url=https%3A%2F%2Fdocs.microsoft.com%2Fen-us%2Flearn%2Fpaths%2Fwork-with-nosql-data-in-azure-cosmos-db%2F&amp;data=02%7C01%7CVIRAL.SHAH%40MICROSOFT.COM%7C08cdab270f2c4b59d8d108d6e4f42fd3%7C72f988bf86f141af91ab2d7cd011db47%7C1%7C0%7C636948134805404142&amp;sdata=xOnLKV%2BiCCgy9TrmXV2QgpeLuvmSGjTkk%2BplicSdk%2Bo%3D&amp;reserved=0" TargetMode="External"/><Relationship Id="rId2" Type="http://schemas.openxmlformats.org/officeDocument/2006/relationships/hyperlink" Target="https://nam06.safelinks.protection.outlook.com/?url=https%3A%2F%2Fwww.youtube.com%2Fwatch%3Fv%3DTJcEP6AX02U&amp;data=02%7C01%7CVIRAL.SHAH%40MICROSOFT.COM%7C08cdab270f2c4b59d8d108d6e4f42fd3%7C72f988bf86f141af91ab2d7cd011db47%7C1%7C0%7C636948134805364109&amp;sdata=WJBU%2FlBp0aDLQ5eKvJDIq2acCwYavUbLLJ%2BAGeDeyWM%3D&amp;reserved=0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am06.safelinks.protection.outlook.com/?url=https%3A%2F%2Fvimeo.com%2F236118453&amp;data=02%7C01%7CVIRAL.SHAH%40MICROSOFT.COM%7C08cdab270f2c4b59d8d108d6e4f42fd3%7C72f988bf86f141af91ab2d7cd011db47%7C1%7C0%7C636948134805404142&amp;sdata=nO1lEujO8Xu04k9IbN3OUOk%2Fad6lOh%2Fw9QzMcl7MA%2FI%3D&amp;reserved=0" TargetMode="External"/><Relationship Id="rId5" Type="http://schemas.openxmlformats.org/officeDocument/2006/relationships/hyperlink" Target="https://nam06.safelinks.protection.outlook.com/?url=https%3A%2F%2Fvimeo.com%2F236118347&amp;data=02%7C01%7CVIRAL.SHAH%40MICROSOFT.COM%7C08cdab270f2c4b59d8d108d6e4f42fd3%7C72f988bf86f141af91ab2d7cd011db47%7C1%7C0%7C636948134805394138&amp;sdata=ZcK%2FLMXkT%2BfYV32ApwSAtOLNEaXuNJc%2B5MPUPTM1HOg%3D&amp;reserved=0" TargetMode="External"/><Relationship Id="rId4" Type="http://schemas.openxmlformats.org/officeDocument/2006/relationships/hyperlink" Target="https://nam06.safelinks.protection.outlook.com/?url=https%3A%2F%2Fwww.youtube.com%2Fwatch%3Fv%3DXAhYPE-SqRM&amp;data=02%7C01%7CVIRAL.SHAH%40MICROSOFT.COM%7C08cdab270f2c4b59d8d108d6e4f42fd3%7C72f988bf86f141af91ab2d7cd011db47%7C1%7C0%7C636948134805384130&amp;sdata=%2BQgjBu0XwNN%2F8KzO0QOKOWWmU9plF3YykWHSz%2FLii%2BY%3D&amp;reserved=0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781246-A121-4947-B58A-80A165FF185A}"/>
              </a:ext>
            </a:extLst>
          </p:cNvPr>
          <p:cNvSpPr/>
          <p:nvPr/>
        </p:nvSpPr>
        <p:spPr bwMode="auto">
          <a:xfrm flipH="1">
            <a:off x="-10637094" y="-7116992"/>
            <a:ext cx="12572999" cy="7162800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41416-43F0-4182-A94E-0B9FEC2E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090" y="6013341"/>
            <a:ext cx="1328146" cy="488549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DC796465-9313-4BB9-A188-0869693A6B92}"/>
              </a:ext>
            </a:extLst>
          </p:cNvPr>
          <p:cNvSpPr txBox="1">
            <a:spLocks/>
          </p:cNvSpPr>
          <p:nvPr/>
        </p:nvSpPr>
        <p:spPr>
          <a:xfrm>
            <a:off x="468502" y="2225303"/>
            <a:ext cx="9786280" cy="2024615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</p:spPr>
        <p:txBody>
          <a:bodyPr/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4800" b="1" dirty="0">
                <a:solidFill>
                  <a:schemeClr val="bg1"/>
                </a:solidFill>
              </a:rPr>
              <a:t>Workload Based Training for CONA</a:t>
            </a:r>
          </a:p>
          <a:p>
            <a:pPr fontAlgn="base"/>
            <a:r>
              <a:rPr lang="en-US" sz="4800" b="1" dirty="0">
                <a:solidFill>
                  <a:schemeClr val="bg1"/>
                </a:solidFill>
              </a:rPr>
              <a:t>Hands on Workshop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8F17B-8DAE-41EB-BF75-4F1A90A41159}"/>
              </a:ext>
            </a:extLst>
          </p:cNvPr>
          <p:cNvSpPr txBox="1"/>
          <p:nvPr/>
        </p:nvSpPr>
        <p:spPr>
          <a:xfrm>
            <a:off x="468502" y="4573520"/>
            <a:ext cx="9896745" cy="1855893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Viral Shah, Data &amp; AI Cloud Solution Architect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Shivinder Singh, Data Platform Cloud Solution Architect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June 2019</a:t>
            </a:r>
          </a:p>
        </p:txBody>
      </p:sp>
    </p:spTree>
    <p:extLst>
      <p:ext uri="{BB962C8B-B14F-4D97-AF65-F5344CB8AC3E}">
        <p14:creationId xmlns:p14="http://schemas.microsoft.com/office/powerpoint/2010/main" val="9126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A92B-BCE7-4487-818C-8600E563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Workload-based Training for CONA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4A4F2-C64F-48C9-9DCD-ED59E9FB1C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1706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Agenda &amp; Schedule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31ECBD-5F18-471D-A2B1-077C34A00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234624"/>
              </p:ext>
            </p:extLst>
          </p:nvPr>
        </p:nvGraphicFramePr>
        <p:xfrm>
          <a:off x="870171" y="2002678"/>
          <a:ext cx="9928805" cy="4436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45">
                  <a:extLst>
                    <a:ext uri="{9D8B030D-6E8A-4147-A177-3AD203B41FA5}">
                      <a16:colId xmlns:a16="http://schemas.microsoft.com/office/drawing/2014/main" val="667278185"/>
                    </a:ext>
                  </a:extLst>
                </a:gridCol>
                <a:gridCol w="4282519">
                  <a:extLst>
                    <a:ext uri="{9D8B030D-6E8A-4147-A177-3AD203B41FA5}">
                      <a16:colId xmlns:a16="http://schemas.microsoft.com/office/drawing/2014/main" val="887328415"/>
                    </a:ext>
                  </a:extLst>
                </a:gridCol>
                <a:gridCol w="2976541">
                  <a:extLst>
                    <a:ext uri="{9D8B030D-6E8A-4147-A177-3AD203B41FA5}">
                      <a16:colId xmlns:a16="http://schemas.microsoft.com/office/drawing/2014/main" val="809779519"/>
                    </a:ext>
                  </a:extLst>
                </a:gridCol>
              </a:tblGrid>
              <a:tr h="491322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Agenda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164892"/>
                  </a:ext>
                </a:extLst>
              </a:tr>
              <a:tr h="491322">
                <a:tc>
                  <a:txBody>
                    <a:bodyPr/>
                    <a:lstStyle/>
                    <a:p>
                      <a:r>
                        <a:rPr lang="en-US" dirty="0"/>
                        <a:t>9am-9:15am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Workshop Kick-Off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Craig/Dima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389214"/>
                  </a:ext>
                </a:extLst>
              </a:tr>
              <a:tr h="848035">
                <a:tc>
                  <a:txBody>
                    <a:bodyPr/>
                    <a:lstStyle/>
                    <a:p>
                      <a:r>
                        <a:rPr lang="en-US" dirty="0"/>
                        <a:t>9:15am-10:15am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Overview of Azure components and technology used for CONA BI Pilot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Shivinder/Viral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001120"/>
                  </a:ext>
                </a:extLst>
              </a:tr>
              <a:tr h="491322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Break – 15 mins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34682"/>
                  </a:ext>
                </a:extLst>
              </a:tr>
              <a:tr h="491322">
                <a:tc>
                  <a:txBody>
                    <a:bodyPr/>
                    <a:lstStyle/>
                    <a:p>
                      <a:r>
                        <a:rPr lang="en-US" dirty="0"/>
                        <a:t>10:30am-12:30pm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Instructor Led Hands on 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Viral/Shivinder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76641"/>
                  </a:ext>
                </a:extLst>
              </a:tr>
              <a:tr h="491322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Break / Working Lunch – 30 mins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84400"/>
                  </a:ext>
                </a:extLst>
              </a:tr>
              <a:tr h="491322">
                <a:tc>
                  <a:txBody>
                    <a:bodyPr/>
                    <a:lstStyle/>
                    <a:p>
                      <a:r>
                        <a:rPr lang="en-US" dirty="0"/>
                        <a:t>1:00pm-2:30pm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Instructor Led Hands on workshop …Continued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Viral/Shivinder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68751"/>
                  </a:ext>
                </a:extLst>
              </a:tr>
              <a:tr h="491322">
                <a:tc>
                  <a:txBody>
                    <a:bodyPr/>
                    <a:lstStyle/>
                    <a:p>
                      <a:r>
                        <a:rPr lang="en-US" dirty="0"/>
                        <a:t>2:30pm-4:00pm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discussion /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41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2983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A92B-BCE7-4487-818C-8600E563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 for the Technical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4A4F2-C64F-48C9-9DCD-ED59E9FB1C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038302"/>
          </a:xfrm>
        </p:spPr>
        <p:txBody>
          <a:bodyPr/>
          <a:lstStyle/>
          <a:p>
            <a:pPr lvl="0"/>
            <a:r>
              <a:rPr lang="en-US" sz="1800" dirty="0"/>
              <a:t>Following </a:t>
            </a:r>
            <a:r>
              <a:rPr lang="en-US" sz="1800" dirty="0">
                <a:highlight>
                  <a:srgbClr val="FFFF00"/>
                </a:highlight>
              </a:rPr>
              <a:t>approx. 3 hours worth of self-training</a:t>
            </a:r>
            <a:r>
              <a:rPr lang="en-US" sz="1800" dirty="0"/>
              <a:t>, this is already part of the training curriculum submitted by Microsoft.</a:t>
            </a:r>
          </a:p>
          <a:p>
            <a:endParaRPr lang="en-US" sz="1800" dirty="0"/>
          </a:p>
          <a:p>
            <a:pPr lvl="0"/>
            <a:r>
              <a:rPr lang="en-US" sz="1800" dirty="0"/>
              <a:t>Basic understanding of Lambda architecture: (50 mins)</a:t>
            </a:r>
          </a:p>
          <a:p>
            <a:pPr lvl="1"/>
            <a:r>
              <a:rPr lang="en-US" sz="1400" u="sng" dirty="0">
                <a:hlinkClick r:id="rId2"/>
              </a:rPr>
              <a:t>Lambda architecture simplified with Azure Cosmos DB and Azure Databricks</a:t>
            </a:r>
            <a:endParaRPr lang="en-US" sz="1400" dirty="0"/>
          </a:p>
          <a:p>
            <a:endParaRPr lang="en-US" sz="1800" dirty="0"/>
          </a:p>
          <a:p>
            <a:pPr lvl="0"/>
            <a:r>
              <a:rPr lang="en-US" sz="1800" dirty="0"/>
              <a:t>Complete Cosmos DB getting started courses: (Total 1 hour 30 mins)</a:t>
            </a:r>
          </a:p>
          <a:p>
            <a:pPr lvl="1"/>
            <a:r>
              <a:rPr lang="en-US" sz="1400" u="sng" dirty="0">
                <a:hlinkClick r:id="rId3"/>
              </a:rPr>
              <a:t>Technical Overview</a:t>
            </a:r>
            <a:endParaRPr lang="en-US" sz="1400" dirty="0"/>
          </a:p>
          <a:p>
            <a:pPr lvl="1"/>
            <a:r>
              <a:rPr lang="en-US" sz="1400" u="sng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Explaining Azure Cosmos DB Concepts - Partitioning/RU/Reserved Capacity</a:t>
            </a:r>
            <a:endParaRPr lang="en-US" sz="1400" u="sng" dirty="0">
              <a:solidFill>
                <a:schemeClr val="accent1"/>
              </a:solidFill>
            </a:endParaRPr>
          </a:p>
          <a:p>
            <a:endParaRPr lang="en-US" sz="1800" dirty="0"/>
          </a:p>
          <a:p>
            <a:pPr lvl="0"/>
            <a:r>
              <a:rPr lang="en-US" sz="1800" dirty="0"/>
              <a:t>Complete Azure Databricks getting started courses: (Total 15 mins)</a:t>
            </a:r>
          </a:p>
          <a:p>
            <a:pPr lvl="1"/>
            <a:r>
              <a:rPr lang="en-US" sz="1400" u="sng" dirty="0">
                <a:hlinkClick r:id="rId5"/>
              </a:rPr>
              <a:t>Getting Started with Databricks</a:t>
            </a:r>
            <a:endParaRPr lang="en-US" sz="1400" dirty="0"/>
          </a:p>
          <a:p>
            <a:pPr lvl="1"/>
            <a:r>
              <a:rPr lang="en-US" sz="1400" u="sng" dirty="0">
                <a:hlinkClick r:id="rId6"/>
              </a:rPr>
              <a:t>Accessing Data on Databricks</a:t>
            </a:r>
            <a:endParaRPr lang="en-US" sz="1400" dirty="0"/>
          </a:p>
          <a:p>
            <a:endParaRPr lang="en-US" sz="1800" dirty="0"/>
          </a:p>
          <a:p>
            <a:r>
              <a:rPr lang="en-US" sz="1800" dirty="0">
                <a:latin typeface="+mj-lt"/>
              </a:rPr>
              <a:t>Optional video to better understand CosmosDB &amp; NoSQL: </a:t>
            </a:r>
            <a:r>
              <a:rPr lang="en-US" sz="1800" u="sng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 with NoSQL data in Azure Cosmos DB</a:t>
            </a:r>
            <a:endParaRPr lang="en-US" sz="1800" u="sng" dirty="0">
              <a:solidFill>
                <a:schemeClr val="accent1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Download and Install Power BI Desktop: </a:t>
            </a:r>
            <a:r>
              <a:rPr lang="en-US" sz="1800" dirty="0">
                <a:hlinkClick r:id="rId8"/>
              </a:rPr>
              <a:t>https://docs.microsoft.com/en-us/power-bi/desktop-get-the-desktop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91191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>
            <a:extLst>
              <a:ext uri="{FF2B5EF4-FFF2-40B4-BE49-F238E27FC236}">
                <a16:creationId xmlns:a16="http://schemas.microsoft.com/office/drawing/2014/main" id="{2EFD137A-3997-4F91-86CD-D688C27D42BB}"/>
              </a:ext>
            </a:extLst>
          </p:cNvPr>
          <p:cNvSpPr/>
          <p:nvPr/>
        </p:nvSpPr>
        <p:spPr bwMode="auto">
          <a:xfrm>
            <a:off x="8619468" y="1345282"/>
            <a:ext cx="3543391" cy="4917720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4595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428" kern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33860E6-A3DB-423A-9D7E-1A74591D2AB6}"/>
              </a:ext>
            </a:extLst>
          </p:cNvPr>
          <p:cNvSpPr/>
          <p:nvPr/>
        </p:nvSpPr>
        <p:spPr bwMode="auto">
          <a:xfrm>
            <a:off x="2170006" y="1345282"/>
            <a:ext cx="2105760" cy="4917720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4595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428" kern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39C63CC-B2CA-4E42-A0C4-401B0003E303}"/>
              </a:ext>
            </a:extLst>
          </p:cNvPr>
          <p:cNvSpPr/>
          <p:nvPr/>
        </p:nvSpPr>
        <p:spPr bwMode="auto">
          <a:xfrm>
            <a:off x="4314329" y="1323439"/>
            <a:ext cx="2105760" cy="4917720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4595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428" kern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 &amp; STORE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FDA152A-EC7E-4C0F-9092-C3081B40F56B}"/>
              </a:ext>
            </a:extLst>
          </p:cNvPr>
          <p:cNvSpPr/>
          <p:nvPr/>
        </p:nvSpPr>
        <p:spPr bwMode="auto">
          <a:xfrm>
            <a:off x="6458505" y="1345282"/>
            <a:ext cx="2105760" cy="4917720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4595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428" kern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3260" tIns="46630" rIns="93260" bIns="46630" rtlCol="0" anchor="ctr">
            <a:noAutofit/>
          </a:bodyPr>
          <a:lstStyle/>
          <a:p>
            <a:pPr algn="l"/>
            <a:r>
              <a:rPr lang="en-US" sz="4386" cap="none" spc="-10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/>
              </a:rPr>
              <a:t>CONA Proposed BI Architecture  - Pilot</a:t>
            </a:r>
            <a:endParaRPr lang="en-US" sz="4399" cap="none" spc="-102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82905F8B-D3A5-4817-B4B5-7B55779ABE45}"/>
              </a:ext>
            </a:extLst>
          </p:cNvPr>
          <p:cNvSpPr/>
          <p:nvPr/>
        </p:nvSpPr>
        <p:spPr>
          <a:xfrm>
            <a:off x="2363372" y="4087893"/>
            <a:ext cx="1653294" cy="254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buSzPct val="90000"/>
              <a:defRPr/>
            </a:pPr>
            <a:r>
              <a:rPr lang="en-US" sz="102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Event Hub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78524919-E26E-4E2F-8F18-7609524503E0}"/>
              </a:ext>
            </a:extLst>
          </p:cNvPr>
          <p:cNvGrpSpPr/>
          <p:nvPr/>
        </p:nvGrpSpPr>
        <p:grpSpPr>
          <a:xfrm>
            <a:off x="3091042" y="3598545"/>
            <a:ext cx="280592" cy="476669"/>
            <a:chOff x="10668000" y="1393825"/>
            <a:chExt cx="527050" cy="895350"/>
          </a:xfrm>
        </p:grpSpPr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479E1949-F256-4282-9B8B-06D4A0939691}"/>
                </a:ext>
              </a:extLst>
            </p:cNvPr>
            <p:cNvSpPr/>
            <p:nvPr/>
          </p:nvSpPr>
          <p:spPr bwMode="auto">
            <a:xfrm>
              <a:off x="10690225" y="139382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406511D0-99C3-4685-ABF7-3112FD512D5C}"/>
                </a:ext>
              </a:extLst>
            </p:cNvPr>
            <p:cNvSpPr/>
            <p:nvPr/>
          </p:nvSpPr>
          <p:spPr bwMode="auto">
            <a:xfrm>
              <a:off x="10690225" y="20859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18C21DAC-BEBC-4173-9555-4838232DC5E7}"/>
                </a:ext>
              </a:extLst>
            </p:cNvPr>
            <p:cNvSpPr/>
            <p:nvPr/>
          </p:nvSpPr>
          <p:spPr bwMode="auto">
            <a:xfrm>
              <a:off x="10991850" y="1911350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6D5D021E-0D1D-4C72-9CF3-0F26E0623A29}"/>
                </a:ext>
              </a:extLst>
            </p:cNvPr>
            <p:cNvSpPr/>
            <p:nvPr/>
          </p:nvSpPr>
          <p:spPr bwMode="auto">
            <a:xfrm>
              <a:off x="10991850" y="15652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3735B152-E7E7-4A98-BC54-ED42A5597E46}"/>
                </a:ext>
              </a:extLst>
            </p:cNvPr>
            <p:cNvSpPr/>
            <p:nvPr/>
          </p:nvSpPr>
          <p:spPr bwMode="auto">
            <a:xfrm>
              <a:off x="10668000" y="1717675"/>
              <a:ext cx="247650" cy="2476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EFA99B02-74E0-4ED1-9A89-0FF72980F0E3}"/>
                </a:ext>
              </a:extLst>
            </p:cNvPr>
            <p:cNvCxnSpPr/>
            <p:nvPr/>
          </p:nvCxnSpPr>
          <p:spPr>
            <a:xfrm>
              <a:off x="10791825" y="1597025"/>
              <a:ext cx="0" cy="1206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1EB8C61-5230-4055-BBDE-8309B0ECBDA6}"/>
                </a:ext>
              </a:extLst>
            </p:cNvPr>
            <p:cNvCxnSpPr/>
            <p:nvPr/>
          </p:nvCxnSpPr>
          <p:spPr>
            <a:xfrm>
              <a:off x="10791825" y="1966190"/>
              <a:ext cx="0" cy="1206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645AFA03-84D9-4288-8E1E-83346C3F00AC}"/>
                </a:ext>
              </a:extLst>
            </p:cNvPr>
            <p:cNvCxnSpPr/>
            <p:nvPr/>
          </p:nvCxnSpPr>
          <p:spPr>
            <a:xfrm flipH="1">
              <a:off x="10895906" y="1717148"/>
              <a:ext cx="109141" cy="6141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2A74E1DB-21F7-4160-94D2-7BDF4CC8BFD2}"/>
                </a:ext>
              </a:extLst>
            </p:cNvPr>
            <p:cNvCxnSpPr/>
            <p:nvPr/>
          </p:nvCxnSpPr>
          <p:spPr>
            <a:xfrm>
              <a:off x="10905558" y="1903102"/>
              <a:ext cx="101228" cy="5696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110CBE5-E0DA-40AE-854A-04F750E70AF6}"/>
              </a:ext>
            </a:extLst>
          </p:cNvPr>
          <p:cNvSpPr/>
          <p:nvPr/>
        </p:nvSpPr>
        <p:spPr>
          <a:xfrm>
            <a:off x="8868241" y="4560625"/>
            <a:ext cx="908820" cy="262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50973">
              <a:defRPr/>
            </a:pPr>
            <a:r>
              <a:rPr lang="en-US" sz="1071" kern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Cosmos DB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2285C2-F664-4F11-A07A-E0268E101B26}"/>
              </a:ext>
            </a:extLst>
          </p:cNvPr>
          <p:cNvGrpSpPr/>
          <p:nvPr/>
        </p:nvGrpSpPr>
        <p:grpSpPr>
          <a:xfrm>
            <a:off x="335601" y="4723528"/>
            <a:ext cx="1359833" cy="583801"/>
            <a:chOff x="345532" y="3403032"/>
            <a:chExt cx="1333480" cy="572487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203CF743-63F3-4C36-971A-43177FCD5123}"/>
                </a:ext>
              </a:extLst>
            </p:cNvPr>
            <p:cNvGrpSpPr/>
            <p:nvPr/>
          </p:nvGrpSpPr>
          <p:grpSpPr>
            <a:xfrm>
              <a:off x="890901" y="3403032"/>
              <a:ext cx="242741" cy="297148"/>
              <a:chOff x="965200" y="3436897"/>
              <a:chExt cx="528881" cy="647424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28D836CC-AAA6-46FB-B54C-2F929B0B5E5D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243" name="Snip Single Corner Rectangle 26">
                  <a:extLst>
                    <a:ext uri="{FF2B5EF4-FFF2-40B4-BE49-F238E27FC236}">
                      <a16:creationId xmlns:a16="http://schemas.microsoft.com/office/drawing/2014/main" id="{920A4D17-7904-4DBC-BF60-3E516ACF3E1F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4" name="Triangle 27">
                  <a:extLst>
                    <a:ext uri="{FF2B5EF4-FFF2-40B4-BE49-F238E27FC236}">
                      <a16:creationId xmlns:a16="http://schemas.microsoft.com/office/drawing/2014/main" id="{D485F446-5B8C-4250-8705-96632F787829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24FA787-6B80-4B3A-A463-043C05819CA4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19A8F5D-8A5F-440C-A8AA-C0B17A19C74C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7CD8BE5-8FFC-458F-8DD4-1A836FA4E14C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2E98E43A-2834-436E-A603-DB829CF4E7B1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596EE510-D1FF-4BA6-B345-12B1F3E484CF}"/>
                </a:ext>
              </a:extLst>
            </p:cNvPr>
            <p:cNvSpPr txBox="1"/>
            <p:nvPr/>
          </p:nvSpPr>
          <p:spPr>
            <a:xfrm>
              <a:off x="345532" y="3726220"/>
              <a:ext cx="1333480" cy="2492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>
                <a:buSzPct val="90000"/>
                <a:defRPr/>
              </a:pPr>
              <a:r>
                <a:rPr lang="en-US" sz="1020">
                  <a:solidFill>
                    <a:srgbClr val="505050"/>
                  </a:solidFill>
                </a:rPr>
                <a:t>Files</a:t>
              </a:r>
              <a:r>
                <a:rPr lang="en-US" sz="1020">
                  <a:solidFill>
                    <a:srgbClr val="D83B01"/>
                  </a:solidFill>
                </a:rPr>
                <a:t> </a:t>
              </a:r>
              <a:r>
                <a:rPr lang="en-US" sz="1020">
                  <a:solidFill>
                    <a:srgbClr val="505050"/>
                  </a:solidFill>
                </a:rPr>
                <a:t>(unstructured)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5E33BF-5849-459C-A3F5-445D8B5D1B15}"/>
              </a:ext>
            </a:extLst>
          </p:cNvPr>
          <p:cNvGrpSpPr/>
          <p:nvPr/>
        </p:nvGrpSpPr>
        <p:grpSpPr>
          <a:xfrm>
            <a:off x="278845" y="3903767"/>
            <a:ext cx="1473345" cy="595594"/>
            <a:chOff x="289876" y="2555402"/>
            <a:chExt cx="1444792" cy="584052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2CCF9DF-617E-4F2E-956B-2FF357B6D2AE}"/>
                </a:ext>
              </a:extLst>
            </p:cNvPr>
            <p:cNvSpPr txBox="1"/>
            <p:nvPr/>
          </p:nvSpPr>
          <p:spPr>
            <a:xfrm>
              <a:off x="289876" y="2890155"/>
              <a:ext cx="1444792" cy="2492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>
                <a:buSzPct val="90000"/>
                <a:defRPr/>
              </a:pPr>
              <a:r>
                <a:rPr lang="en-US" sz="1020">
                  <a:solidFill>
                    <a:srgbClr val="505050"/>
                  </a:solidFill>
                </a:rPr>
                <a:t>Media (unstructured)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55C99F0C-CFFB-4C60-9691-5A7661C0C5A1}"/>
                </a:ext>
              </a:extLst>
            </p:cNvPr>
            <p:cNvGrpSpPr/>
            <p:nvPr/>
          </p:nvGrpSpPr>
          <p:grpSpPr>
            <a:xfrm>
              <a:off x="909908" y="2555402"/>
              <a:ext cx="204728" cy="302523"/>
              <a:chOff x="9362108" y="1989394"/>
              <a:chExt cx="1356127" cy="2003921"/>
            </a:xfrm>
          </p:grpSpPr>
          <p:sp>
            <p:nvSpPr>
              <p:cNvPr id="248" name="Line 46">
                <a:extLst>
                  <a:ext uri="{FF2B5EF4-FFF2-40B4-BE49-F238E27FC236}">
                    <a16:creationId xmlns:a16="http://schemas.microsoft.com/office/drawing/2014/main" id="{E049F8D2-AA81-4A91-9DC4-04DAC07086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76390" y="1989395"/>
                <a:ext cx="541845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sz="1836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4" name="Line 47">
                <a:extLst>
                  <a:ext uri="{FF2B5EF4-FFF2-40B4-BE49-F238E27FC236}">
                    <a16:creationId xmlns:a16="http://schemas.microsoft.com/office/drawing/2014/main" id="{296DE3E8-307C-4180-AA8B-FAA205FF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6390" y="2258804"/>
                <a:ext cx="541845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sz="1836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5" name="Rectangle 48">
                <a:extLst>
                  <a:ext uri="{FF2B5EF4-FFF2-40B4-BE49-F238E27FC236}">
                    <a16:creationId xmlns:a16="http://schemas.microsoft.com/office/drawing/2014/main" id="{0EA8A91D-63AE-45BD-9753-6E8BBD0B2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7358" y="2591782"/>
                <a:ext cx="811255" cy="732551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sz="1836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6" name="Freeform 49">
                <a:extLst>
                  <a:ext uri="{FF2B5EF4-FFF2-40B4-BE49-F238E27FC236}">
                    <a16:creationId xmlns:a16="http://schemas.microsoft.com/office/drawing/2014/main" id="{B933A0D8-1258-4000-8771-CD42AD054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7358" y="2891462"/>
                <a:ext cx="811255" cy="399573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sz="1836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7" name="Line 50">
                <a:extLst>
                  <a:ext uri="{FF2B5EF4-FFF2-40B4-BE49-F238E27FC236}">
                    <a16:creationId xmlns:a16="http://schemas.microsoft.com/office/drawing/2014/main" id="{43460D57-C593-45E3-B074-DF21E9175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2108" y="2724973"/>
                <a:ext cx="272436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sz="1836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8" name="Line 51">
                <a:extLst>
                  <a:ext uri="{FF2B5EF4-FFF2-40B4-BE49-F238E27FC236}">
                    <a16:creationId xmlns:a16="http://schemas.microsoft.com/office/drawing/2014/main" id="{F85FA2FB-6549-4840-A320-1BBC482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2108" y="2991355"/>
                <a:ext cx="272436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sz="1836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9" name="Line 52">
                <a:extLst>
                  <a:ext uri="{FF2B5EF4-FFF2-40B4-BE49-F238E27FC236}">
                    <a16:creationId xmlns:a16="http://schemas.microsoft.com/office/drawing/2014/main" id="{ADE59A7D-E7C4-49FF-8558-72C2CC3E0E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2108" y="3257737"/>
                <a:ext cx="272436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sz="1836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6" name="Rectangle 53">
                <a:extLst>
                  <a:ext uri="{FF2B5EF4-FFF2-40B4-BE49-F238E27FC236}">
                    <a16:creationId xmlns:a16="http://schemas.microsoft.com/office/drawing/2014/main" id="{94189109-96CD-40FC-9951-0C48763B5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1731" y="3590715"/>
                <a:ext cx="541845" cy="402600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sz="1836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9" name="Line 54">
                <a:extLst>
                  <a:ext uri="{FF2B5EF4-FFF2-40B4-BE49-F238E27FC236}">
                    <a16:creationId xmlns:a16="http://schemas.microsoft.com/office/drawing/2014/main" id="{9D6DD6C2-D10E-4DAD-89BC-C11CB2D8F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76390" y="3657310"/>
                <a:ext cx="541845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sz="1836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0" name="Oval 56">
                <a:extLst>
                  <a:ext uri="{FF2B5EF4-FFF2-40B4-BE49-F238E27FC236}">
                    <a16:creationId xmlns:a16="http://schemas.microsoft.com/office/drawing/2014/main" id="{8D83D4B2-A7D3-4B60-BDDA-C05AC1558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9203" y="2724973"/>
                <a:ext cx="136218" cy="13319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sz="1836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1" name="Freeform: Shape 442">
                <a:extLst>
                  <a:ext uri="{FF2B5EF4-FFF2-40B4-BE49-F238E27FC236}">
                    <a16:creationId xmlns:a16="http://schemas.microsoft.com/office/drawing/2014/main" id="{1A2CB38B-FDC5-48B2-A925-AF84916D1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1731" y="1989394"/>
                <a:ext cx="541845" cy="456200"/>
              </a:xfrm>
              <a:custGeom>
                <a:avLst/>
                <a:gdLst>
                  <a:gd name="connsiteX0" fmla="*/ 0 w 541845"/>
                  <a:gd name="connsiteY0" fmla="*/ 0 h 456200"/>
                  <a:gd name="connsiteX1" fmla="*/ 541845 w 541845"/>
                  <a:gd name="connsiteY1" fmla="*/ 0 h 456200"/>
                  <a:gd name="connsiteX2" fmla="*/ 541845 w 541845"/>
                  <a:gd name="connsiteY2" fmla="*/ 336005 h 456200"/>
                  <a:gd name="connsiteX3" fmla="*/ 170403 w 541845"/>
                  <a:gd name="connsiteY3" fmla="*/ 336005 h 456200"/>
                  <a:gd name="connsiteX4" fmla="*/ 50208 w 541845"/>
                  <a:gd name="connsiteY4" fmla="*/ 456200 h 456200"/>
                  <a:gd name="connsiteX5" fmla="*/ 50208 w 541845"/>
                  <a:gd name="connsiteY5" fmla="*/ 336005 h 456200"/>
                  <a:gd name="connsiteX6" fmla="*/ 0 w 541845"/>
                  <a:gd name="connsiteY6" fmla="*/ 336005 h 45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845" h="456200">
                    <a:moveTo>
                      <a:pt x="0" y="0"/>
                    </a:moveTo>
                    <a:lnTo>
                      <a:pt x="541845" y="0"/>
                    </a:lnTo>
                    <a:lnTo>
                      <a:pt x="541845" y="336005"/>
                    </a:lnTo>
                    <a:lnTo>
                      <a:pt x="170403" y="336005"/>
                    </a:lnTo>
                    <a:lnTo>
                      <a:pt x="50208" y="456200"/>
                    </a:lnTo>
                    <a:lnTo>
                      <a:pt x="50208" y="336005"/>
                    </a:lnTo>
                    <a:lnTo>
                      <a:pt x="0" y="336005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32418">
                  <a:defRPr/>
                </a:pPr>
                <a:endParaRPr lang="en-US" sz="1836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DD46B-5D45-41AF-829D-EB2C0C6BEFD3}"/>
              </a:ext>
            </a:extLst>
          </p:cNvPr>
          <p:cNvGrpSpPr/>
          <p:nvPr/>
        </p:nvGrpSpPr>
        <p:grpSpPr>
          <a:xfrm>
            <a:off x="335601" y="3078107"/>
            <a:ext cx="1359833" cy="601493"/>
            <a:chOff x="345532" y="1701422"/>
            <a:chExt cx="1333480" cy="589837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9E24BD3B-4622-4E97-B2FB-1EB1263B2D5E}"/>
                </a:ext>
              </a:extLst>
            </p:cNvPr>
            <p:cNvSpPr txBox="1"/>
            <p:nvPr/>
          </p:nvSpPr>
          <p:spPr>
            <a:xfrm>
              <a:off x="345532" y="2041960"/>
              <a:ext cx="1333480" cy="2492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>
                <a:buSzPct val="90000"/>
                <a:defRPr/>
              </a:pPr>
              <a:r>
                <a:rPr lang="en-US" sz="1020">
                  <a:solidFill>
                    <a:srgbClr val="505050"/>
                  </a:solidFill>
                </a:rPr>
                <a:t>Logs (unstructured)</a:t>
              </a: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805C955-DC56-4ED2-9FE1-486524009013}"/>
                </a:ext>
              </a:extLst>
            </p:cNvPr>
            <p:cNvGrpSpPr/>
            <p:nvPr/>
          </p:nvGrpSpPr>
          <p:grpSpPr>
            <a:xfrm>
              <a:off x="820310" y="1701422"/>
              <a:ext cx="383927" cy="332550"/>
              <a:chOff x="5606650" y="4267932"/>
              <a:chExt cx="2764904" cy="2394908"/>
            </a:xfrm>
          </p:grpSpPr>
          <p:sp>
            <p:nvSpPr>
              <p:cNvPr id="275" name="Rounded Rectangle 19">
                <a:extLst>
                  <a:ext uri="{FF2B5EF4-FFF2-40B4-BE49-F238E27FC236}">
                    <a16:creationId xmlns:a16="http://schemas.microsoft.com/office/drawing/2014/main" id="{41A59DC3-6DB3-447D-842A-3EBBF0F0D227}"/>
                  </a:ext>
                </a:extLst>
              </p:cNvPr>
              <p:cNvSpPr/>
              <p:nvPr/>
            </p:nvSpPr>
            <p:spPr bwMode="auto">
              <a:xfrm>
                <a:off x="5606650" y="4267932"/>
                <a:ext cx="2764904" cy="2394908"/>
              </a:xfrm>
              <a:prstGeom prst="roundRect">
                <a:avLst>
                  <a:gd name="adj" fmla="val 5181"/>
                </a:avLst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5252F5A-906E-414E-A11C-9A66E9C13380}"/>
                  </a:ext>
                </a:extLst>
              </p:cNvPr>
              <p:cNvSpPr/>
              <p:nvPr/>
            </p:nvSpPr>
            <p:spPr bwMode="auto">
              <a:xfrm>
                <a:off x="5819333" y="4893547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9FEB61C9-0F36-4431-A07A-D9DE79F2216D}"/>
                  </a:ext>
                </a:extLst>
              </p:cNvPr>
              <p:cNvSpPr/>
              <p:nvPr/>
            </p:nvSpPr>
            <p:spPr bwMode="auto">
              <a:xfrm>
                <a:off x="6660850" y="4893547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6663161-C52A-4656-A7A3-7B25EB6EA9EA}"/>
                  </a:ext>
                </a:extLst>
              </p:cNvPr>
              <p:cNvSpPr/>
              <p:nvPr/>
            </p:nvSpPr>
            <p:spPr bwMode="auto">
              <a:xfrm>
                <a:off x="7502367" y="4893547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1F3BAA4-2EC0-457E-8787-DEB1E48E18E5}"/>
                  </a:ext>
                </a:extLst>
              </p:cNvPr>
              <p:cNvSpPr/>
              <p:nvPr/>
            </p:nvSpPr>
            <p:spPr bwMode="auto">
              <a:xfrm>
                <a:off x="5819333" y="5463255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E3E204E7-3113-408E-AEDF-D73548404C52}"/>
                  </a:ext>
                </a:extLst>
              </p:cNvPr>
              <p:cNvSpPr/>
              <p:nvPr/>
            </p:nvSpPr>
            <p:spPr bwMode="auto">
              <a:xfrm>
                <a:off x="6660850" y="5463255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219DA2C-7337-40FC-99A0-31E5AC3A21FF}"/>
                  </a:ext>
                </a:extLst>
              </p:cNvPr>
              <p:cNvSpPr/>
              <p:nvPr/>
            </p:nvSpPr>
            <p:spPr bwMode="auto">
              <a:xfrm>
                <a:off x="7502367" y="5463255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ECF32D1D-8292-4558-90AD-CBEC5DFB5FAF}"/>
                  </a:ext>
                </a:extLst>
              </p:cNvPr>
              <p:cNvSpPr/>
              <p:nvPr/>
            </p:nvSpPr>
            <p:spPr bwMode="auto">
              <a:xfrm>
                <a:off x="5819333" y="6032963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DF60840-72DB-4FCE-A6BA-542942A8AEC9}"/>
                  </a:ext>
                </a:extLst>
              </p:cNvPr>
              <p:cNvSpPr/>
              <p:nvPr/>
            </p:nvSpPr>
            <p:spPr bwMode="auto">
              <a:xfrm>
                <a:off x="6660850" y="6032963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AB17808-2B5F-48C0-85B1-DF2EF1A83010}"/>
                  </a:ext>
                </a:extLst>
              </p:cNvPr>
              <p:cNvSpPr/>
              <p:nvPr/>
            </p:nvSpPr>
            <p:spPr bwMode="auto">
              <a:xfrm>
                <a:off x="7502367" y="6032963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2622BEDD-82F1-4E9C-860F-A74CA5EC0C36}"/>
                  </a:ext>
                </a:extLst>
              </p:cNvPr>
              <p:cNvCxnSpPr/>
              <p:nvPr/>
            </p:nvCxnSpPr>
            <p:spPr>
              <a:xfrm>
                <a:off x="5606650" y="4702629"/>
                <a:ext cx="276490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38A9CAF8-0DA0-46F9-A5D6-35FBA621620A}"/>
              </a:ext>
            </a:extLst>
          </p:cNvPr>
          <p:cNvCxnSpPr>
            <a:cxnSpLocks/>
          </p:cNvCxnSpPr>
          <p:nvPr/>
        </p:nvCxnSpPr>
        <p:spPr>
          <a:xfrm>
            <a:off x="1850008" y="5483805"/>
            <a:ext cx="858606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Arrow Connector 481">
            <a:extLst>
              <a:ext uri="{FF2B5EF4-FFF2-40B4-BE49-F238E27FC236}">
                <a16:creationId xmlns:a16="http://schemas.microsoft.com/office/drawing/2014/main" id="{5E9B7376-EE9F-47FE-B9D1-0CD1C6B45B11}"/>
              </a:ext>
            </a:extLst>
          </p:cNvPr>
          <p:cNvCxnSpPr>
            <a:cxnSpLocks/>
          </p:cNvCxnSpPr>
          <p:nvPr/>
        </p:nvCxnSpPr>
        <p:spPr>
          <a:xfrm>
            <a:off x="9765768" y="4260785"/>
            <a:ext cx="43484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ight Bracket 263">
            <a:extLst>
              <a:ext uri="{FF2B5EF4-FFF2-40B4-BE49-F238E27FC236}">
                <a16:creationId xmlns:a16="http://schemas.microsoft.com/office/drawing/2014/main" id="{9ED03CEE-F6EF-4A4F-88F8-10EE81524859}"/>
              </a:ext>
            </a:extLst>
          </p:cNvPr>
          <p:cNvSpPr/>
          <p:nvPr/>
        </p:nvSpPr>
        <p:spPr>
          <a:xfrm>
            <a:off x="1803385" y="3025090"/>
            <a:ext cx="46622" cy="3151592"/>
          </a:xfrm>
          <a:prstGeom prst="rightBracket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418">
              <a:defRPr/>
            </a:pPr>
            <a:endParaRPr lang="en-US" sz="1020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47EC0B-ACC0-43E0-B93A-7D681B613C89}"/>
              </a:ext>
            </a:extLst>
          </p:cNvPr>
          <p:cNvGrpSpPr/>
          <p:nvPr/>
        </p:nvGrpSpPr>
        <p:grpSpPr>
          <a:xfrm>
            <a:off x="247242" y="5531496"/>
            <a:ext cx="1526835" cy="737783"/>
            <a:chOff x="240720" y="5423811"/>
            <a:chExt cx="1497246" cy="723484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69C4D30-82E9-48A9-BEB4-E8744411B5BE}"/>
                </a:ext>
              </a:extLst>
            </p:cNvPr>
            <p:cNvSpPr txBox="1"/>
            <p:nvPr/>
          </p:nvSpPr>
          <p:spPr>
            <a:xfrm>
              <a:off x="240720" y="5741030"/>
              <a:ext cx="1497246" cy="4062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>
                <a:buSzPct val="90000"/>
                <a:defRPr/>
              </a:pPr>
              <a:r>
                <a:rPr lang="en-US" sz="1020">
                  <a:solidFill>
                    <a:srgbClr val="505050"/>
                  </a:solidFill>
                </a:rPr>
                <a:t>Business/custom apps</a:t>
              </a:r>
            </a:p>
            <a:p>
              <a:pPr>
                <a:buSzPct val="90000"/>
                <a:defRPr/>
              </a:pPr>
              <a:r>
                <a:rPr lang="en-US" sz="1020">
                  <a:solidFill>
                    <a:srgbClr val="505050"/>
                  </a:solidFill>
                </a:rPr>
                <a:t>(structured)</a:t>
              </a:r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C29E699-D7D5-4D3D-92C1-D058A48ACF07}"/>
                </a:ext>
              </a:extLst>
            </p:cNvPr>
            <p:cNvGrpSpPr/>
            <p:nvPr/>
          </p:nvGrpSpPr>
          <p:grpSpPr>
            <a:xfrm>
              <a:off x="811268" y="5423811"/>
              <a:ext cx="394834" cy="310748"/>
              <a:chOff x="919596" y="1154235"/>
              <a:chExt cx="3006714" cy="2366403"/>
            </a:xfrm>
          </p:grpSpPr>
          <p:sp>
            <p:nvSpPr>
              <p:cNvPr id="184" name="Freeform 18">
                <a:extLst>
                  <a:ext uri="{FF2B5EF4-FFF2-40B4-BE49-F238E27FC236}">
                    <a16:creationId xmlns:a16="http://schemas.microsoft.com/office/drawing/2014/main" id="{82F832E4-CBBF-4471-A1D1-CA2CDD6DC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596" y="1154235"/>
                <a:ext cx="3006714" cy="2054473"/>
              </a:xfrm>
              <a:prstGeom prst="roundRect">
                <a:avLst>
                  <a:gd name="adj" fmla="val 7988"/>
                </a:avLst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5" name="Line 19">
                <a:extLst>
                  <a:ext uri="{FF2B5EF4-FFF2-40B4-BE49-F238E27FC236}">
                    <a16:creationId xmlns:a16="http://schemas.microsoft.com/office/drawing/2014/main" id="{CE9D5A1C-1F96-439D-8570-1E1BC8CEC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890" y="3520638"/>
                <a:ext cx="1388127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7" name="Line 20">
                <a:extLst>
                  <a:ext uri="{FF2B5EF4-FFF2-40B4-BE49-F238E27FC236}">
                    <a16:creationId xmlns:a16="http://schemas.microsoft.com/office/drawing/2014/main" id="{3F1F1367-938A-498D-9499-56C8EAECE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2956" y="3258700"/>
                <a:ext cx="0" cy="261938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8" name="Freeform 21">
                <a:extLst>
                  <a:ext uri="{FF2B5EF4-FFF2-40B4-BE49-F238E27FC236}">
                    <a16:creationId xmlns:a16="http://schemas.microsoft.com/office/drawing/2014/main" id="{8E4FFC4C-F353-4349-AC20-62B2B9F3C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3210" y="2973268"/>
                <a:ext cx="99486" cy="99486"/>
              </a:xfrm>
              <a:custGeom>
                <a:avLst/>
                <a:gdLst>
                  <a:gd name="T0" fmla="*/ 205 w 206"/>
                  <a:gd name="T1" fmla="*/ 103 h 207"/>
                  <a:gd name="T2" fmla="*/ 192 w 206"/>
                  <a:gd name="T3" fmla="*/ 155 h 207"/>
                  <a:gd name="T4" fmla="*/ 154 w 206"/>
                  <a:gd name="T5" fmla="*/ 192 h 207"/>
                  <a:gd name="T6" fmla="*/ 103 w 206"/>
                  <a:gd name="T7" fmla="*/ 206 h 207"/>
                  <a:gd name="T8" fmla="*/ 51 w 206"/>
                  <a:gd name="T9" fmla="*/ 192 h 207"/>
                  <a:gd name="T10" fmla="*/ 13 w 206"/>
                  <a:gd name="T11" fmla="*/ 155 h 207"/>
                  <a:gd name="T12" fmla="*/ 0 w 206"/>
                  <a:gd name="T13" fmla="*/ 103 h 207"/>
                  <a:gd name="T14" fmla="*/ 13 w 206"/>
                  <a:gd name="T15" fmla="*/ 52 h 207"/>
                  <a:gd name="T16" fmla="*/ 51 w 206"/>
                  <a:gd name="T17" fmla="*/ 14 h 207"/>
                  <a:gd name="T18" fmla="*/ 103 w 206"/>
                  <a:gd name="T19" fmla="*/ 0 h 207"/>
                  <a:gd name="T20" fmla="*/ 154 w 206"/>
                  <a:gd name="T21" fmla="*/ 14 h 207"/>
                  <a:gd name="T22" fmla="*/ 192 w 206"/>
                  <a:gd name="T23" fmla="*/ 52 h 207"/>
                  <a:gd name="T24" fmla="*/ 205 w 206"/>
                  <a:gd name="T25" fmla="*/ 10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207">
                    <a:moveTo>
                      <a:pt x="205" y="103"/>
                    </a:moveTo>
                    <a:cubicBezTo>
                      <a:pt x="205" y="122"/>
                      <a:pt x="201" y="139"/>
                      <a:pt x="192" y="155"/>
                    </a:cubicBezTo>
                    <a:cubicBezTo>
                      <a:pt x="182" y="172"/>
                      <a:pt x="170" y="183"/>
                      <a:pt x="154" y="192"/>
                    </a:cubicBezTo>
                    <a:cubicBezTo>
                      <a:pt x="138" y="202"/>
                      <a:pt x="121" y="206"/>
                      <a:pt x="103" y="206"/>
                    </a:cubicBezTo>
                    <a:cubicBezTo>
                      <a:pt x="84" y="206"/>
                      <a:pt x="67" y="202"/>
                      <a:pt x="51" y="192"/>
                    </a:cubicBezTo>
                    <a:cubicBezTo>
                      <a:pt x="35" y="183"/>
                      <a:pt x="22" y="172"/>
                      <a:pt x="13" y="155"/>
                    </a:cubicBezTo>
                    <a:cubicBezTo>
                      <a:pt x="3" y="139"/>
                      <a:pt x="0" y="122"/>
                      <a:pt x="0" y="103"/>
                    </a:cubicBezTo>
                    <a:cubicBezTo>
                      <a:pt x="0" y="84"/>
                      <a:pt x="3" y="69"/>
                      <a:pt x="13" y="52"/>
                    </a:cubicBezTo>
                    <a:cubicBezTo>
                      <a:pt x="22" y="36"/>
                      <a:pt x="35" y="24"/>
                      <a:pt x="51" y="14"/>
                    </a:cubicBezTo>
                    <a:cubicBezTo>
                      <a:pt x="67" y="5"/>
                      <a:pt x="84" y="0"/>
                      <a:pt x="103" y="0"/>
                    </a:cubicBezTo>
                    <a:cubicBezTo>
                      <a:pt x="121" y="0"/>
                      <a:pt x="138" y="5"/>
                      <a:pt x="154" y="14"/>
                    </a:cubicBezTo>
                    <a:cubicBezTo>
                      <a:pt x="170" y="24"/>
                      <a:pt x="182" y="36"/>
                      <a:pt x="192" y="52"/>
                    </a:cubicBezTo>
                    <a:cubicBezTo>
                      <a:pt x="201" y="69"/>
                      <a:pt x="205" y="84"/>
                      <a:pt x="205" y="103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2" name="Line 22">
                <a:extLst>
                  <a:ext uri="{FF2B5EF4-FFF2-40B4-BE49-F238E27FC236}">
                    <a16:creationId xmlns:a16="http://schemas.microsoft.com/office/drawing/2014/main" id="{58211FF8-EC4B-474A-BEAA-5D5F7BF6D4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9596" y="2843415"/>
                <a:ext cx="300671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32418">
                  <a:defRPr/>
                </a:pPr>
                <a:endParaRPr lang="en-US" sz="1836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297BD095-A7EB-4038-9D5A-9F8D1DBAD42A}"/>
                  </a:ext>
                </a:extLst>
              </p:cNvPr>
              <p:cNvGrpSpPr/>
              <p:nvPr/>
            </p:nvGrpSpPr>
            <p:grpSpPr>
              <a:xfrm>
                <a:off x="2672424" y="1614376"/>
                <a:ext cx="926769" cy="783035"/>
                <a:chOff x="2814465" y="1249743"/>
                <a:chExt cx="784728" cy="783035"/>
              </a:xfrm>
            </p:grpSpPr>
            <p:sp>
              <p:nvSpPr>
                <p:cNvPr id="291" name="Line 26">
                  <a:extLst>
                    <a:ext uri="{FF2B5EF4-FFF2-40B4-BE49-F238E27FC236}">
                      <a16:creationId xmlns:a16="http://schemas.microsoft.com/office/drawing/2014/main" id="{6AA6FBAE-BA13-48E5-A233-8BEE73CDDA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14465" y="1249743"/>
                  <a:ext cx="784728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32418">
                    <a:defRPr/>
                  </a:pPr>
                  <a:endParaRPr lang="en-US" sz="1836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292" name="Line 27">
                  <a:extLst>
                    <a:ext uri="{FF2B5EF4-FFF2-40B4-BE49-F238E27FC236}">
                      <a16:creationId xmlns:a16="http://schemas.microsoft.com/office/drawing/2014/main" id="{DF2846B3-A545-4389-A669-E1FB33992B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14465" y="1641261"/>
                  <a:ext cx="784728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32418">
                    <a:defRPr/>
                  </a:pPr>
                  <a:endParaRPr lang="en-US" sz="1836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293" name="Line 28">
                  <a:extLst>
                    <a:ext uri="{FF2B5EF4-FFF2-40B4-BE49-F238E27FC236}">
                      <a16:creationId xmlns:a16="http://schemas.microsoft.com/office/drawing/2014/main" id="{3249487C-F8C1-4019-9B18-FA7ED7C375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14465" y="2032778"/>
                  <a:ext cx="784728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32418">
                    <a:defRPr/>
                  </a:pPr>
                  <a:endParaRPr lang="en-US" sz="1836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B1129E25-3D25-43E8-A2F1-16FE262AEC19}"/>
                  </a:ext>
                </a:extLst>
              </p:cNvPr>
              <p:cNvGrpSpPr/>
              <p:nvPr/>
            </p:nvGrpSpPr>
            <p:grpSpPr>
              <a:xfrm>
                <a:off x="1224028" y="1407936"/>
                <a:ext cx="1177484" cy="1177484"/>
                <a:chOff x="222829" y="1122100"/>
                <a:chExt cx="1306361" cy="1306361"/>
              </a:xfrm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483A7F04-F08C-458C-AF38-D404936269DB}"/>
                    </a:ext>
                  </a:extLst>
                </p:cNvPr>
                <p:cNvSpPr/>
                <p:nvPr/>
              </p:nvSpPr>
              <p:spPr bwMode="auto">
                <a:xfrm>
                  <a:off x="222829" y="1122100"/>
                  <a:ext cx="1306361" cy="1306361"/>
                </a:xfrm>
                <a:prstGeom prst="ellipse">
                  <a:avLst/>
                </a:prstGeom>
                <a:noFill/>
                <a:ln w="12700" cap="rnd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932418">
                    <a:defRPr/>
                  </a:pPr>
                  <a:endParaRPr lang="en-US" sz="1836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6F8195F9-BF2A-44B9-98BB-EA38FEBD8032}"/>
                    </a:ext>
                  </a:extLst>
                </p:cNvPr>
                <p:cNvCxnSpPr>
                  <a:cxnSpLocks/>
                  <a:stCxn id="288" idx="2"/>
                  <a:endCxn id="290" idx="1"/>
                </p:cNvCxnSpPr>
                <p:nvPr/>
              </p:nvCxnSpPr>
              <p:spPr>
                <a:xfrm>
                  <a:off x="222829" y="1775281"/>
                  <a:ext cx="62781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0" name="Diamond 306">
                  <a:extLst>
                    <a:ext uri="{FF2B5EF4-FFF2-40B4-BE49-F238E27FC236}">
                      <a16:creationId xmlns:a16="http://schemas.microsoft.com/office/drawing/2014/main" id="{D058DFDE-B08E-4410-BFCA-730F36657302}"/>
                    </a:ext>
                  </a:extLst>
                </p:cNvPr>
                <p:cNvSpPr/>
                <p:nvPr/>
              </p:nvSpPr>
              <p:spPr bwMode="auto">
                <a:xfrm>
                  <a:off x="850641" y="1241106"/>
                  <a:ext cx="389434" cy="1068350"/>
                </a:xfrm>
                <a:custGeom>
                  <a:avLst/>
                  <a:gdLst>
                    <a:gd name="connsiteX0" fmla="*/ 0 w 778868"/>
                    <a:gd name="connsiteY0" fmla="*/ 534175 h 1068350"/>
                    <a:gd name="connsiteX1" fmla="*/ 389434 w 778868"/>
                    <a:gd name="connsiteY1" fmla="*/ 0 h 1068350"/>
                    <a:gd name="connsiteX2" fmla="*/ 778868 w 778868"/>
                    <a:gd name="connsiteY2" fmla="*/ 534175 h 1068350"/>
                    <a:gd name="connsiteX3" fmla="*/ 389434 w 778868"/>
                    <a:gd name="connsiteY3" fmla="*/ 1068350 h 1068350"/>
                    <a:gd name="connsiteX4" fmla="*/ 0 w 778868"/>
                    <a:gd name="connsiteY4" fmla="*/ 534175 h 1068350"/>
                    <a:gd name="connsiteX0" fmla="*/ 778868 w 870308"/>
                    <a:gd name="connsiteY0" fmla="*/ 534175 h 1068350"/>
                    <a:gd name="connsiteX1" fmla="*/ 389434 w 870308"/>
                    <a:gd name="connsiteY1" fmla="*/ 1068350 h 1068350"/>
                    <a:gd name="connsiteX2" fmla="*/ 0 w 870308"/>
                    <a:gd name="connsiteY2" fmla="*/ 534175 h 1068350"/>
                    <a:gd name="connsiteX3" fmla="*/ 389434 w 870308"/>
                    <a:gd name="connsiteY3" fmla="*/ 0 h 1068350"/>
                    <a:gd name="connsiteX4" fmla="*/ 870308 w 870308"/>
                    <a:gd name="connsiteY4" fmla="*/ 625615 h 1068350"/>
                    <a:gd name="connsiteX0" fmla="*/ 389434 w 870308"/>
                    <a:gd name="connsiteY0" fmla="*/ 1068350 h 1068350"/>
                    <a:gd name="connsiteX1" fmla="*/ 0 w 870308"/>
                    <a:gd name="connsiteY1" fmla="*/ 534175 h 1068350"/>
                    <a:gd name="connsiteX2" fmla="*/ 389434 w 870308"/>
                    <a:gd name="connsiteY2" fmla="*/ 0 h 1068350"/>
                    <a:gd name="connsiteX3" fmla="*/ 870308 w 870308"/>
                    <a:gd name="connsiteY3" fmla="*/ 625615 h 1068350"/>
                    <a:gd name="connsiteX0" fmla="*/ 389434 w 389434"/>
                    <a:gd name="connsiteY0" fmla="*/ 1068350 h 1068350"/>
                    <a:gd name="connsiteX1" fmla="*/ 0 w 389434"/>
                    <a:gd name="connsiteY1" fmla="*/ 534175 h 1068350"/>
                    <a:gd name="connsiteX2" fmla="*/ 389434 w 389434"/>
                    <a:gd name="connsiteY2" fmla="*/ 0 h 1068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9434" h="1068350">
                      <a:moveTo>
                        <a:pt x="389434" y="1068350"/>
                      </a:moveTo>
                      <a:lnTo>
                        <a:pt x="0" y="534175"/>
                      </a:lnTo>
                      <a:lnTo>
                        <a:pt x="389434" y="0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932418">
                    <a:defRPr/>
                  </a:pPr>
                  <a:endParaRPr lang="en-US" sz="1836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</p:grp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848B17F9-79E3-431C-BAE7-D2FEAA445215}"/>
              </a:ext>
            </a:extLst>
          </p:cNvPr>
          <p:cNvSpPr/>
          <p:nvPr/>
        </p:nvSpPr>
        <p:spPr>
          <a:xfrm>
            <a:off x="9777060" y="3194070"/>
            <a:ext cx="1086884" cy="414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spcAft>
                <a:spcPts val="306"/>
              </a:spcAft>
              <a:buSzPct val="90000"/>
              <a:defRPr/>
            </a:pPr>
            <a:r>
              <a:rPr lang="en-US" sz="102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Analysis Services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ABA398D-BB7F-40C8-914F-BA7A76B5B158}"/>
              </a:ext>
            </a:extLst>
          </p:cNvPr>
          <p:cNvSpPr/>
          <p:nvPr/>
        </p:nvSpPr>
        <p:spPr>
          <a:xfrm>
            <a:off x="11262501" y="2739903"/>
            <a:ext cx="831597" cy="414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spcAft>
                <a:spcPts val="306"/>
              </a:spcAft>
              <a:buSzPct val="90000"/>
              <a:defRPr/>
            </a:pPr>
            <a:r>
              <a:rPr lang="en-US" sz="102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Canned Reporting</a:t>
            </a:r>
          </a:p>
        </p:txBody>
      </p: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ECD99214-72E0-4EB0-8FEC-092F09360A1C}"/>
              </a:ext>
            </a:extLst>
          </p:cNvPr>
          <p:cNvCxnSpPr>
            <a:cxnSpLocks/>
          </p:cNvCxnSpPr>
          <p:nvPr/>
        </p:nvCxnSpPr>
        <p:spPr>
          <a:xfrm>
            <a:off x="10908878" y="4282109"/>
            <a:ext cx="312734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15FDDA51-5D07-412A-AE4A-DB4E79F2A16A}"/>
              </a:ext>
            </a:extLst>
          </p:cNvPr>
          <p:cNvGrpSpPr/>
          <p:nvPr/>
        </p:nvGrpSpPr>
        <p:grpSpPr>
          <a:xfrm>
            <a:off x="10070495" y="2805481"/>
            <a:ext cx="507943" cy="395470"/>
            <a:chOff x="2062250" y="1828801"/>
            <a:chExt cx="438091" cy="341085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E80DD1EE-FF05-47D0-ABA4-19CC40F5AF56}"/>
                </a:ext>
              </a:extLst>
            </p:cNvPr>
            <p:cNvGrpSpPr/>
            <p:nvPr/>
          </p:nvGrpSpPr>
          <p:grpSpPr>
            <a:xfrm>
              <a:off x="2062250" y="182880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A601484F-5147-4934-92F4-33024993B0F1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1794284F-7A0B-4DD8-B462-BC5AB8367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BF921A1A-41D3-48A3-82BE-32D34089FAD6}"/>
                </a:ext>
              </a:extLst>
            </p:cNvPr>
            <p:cNvGrpSpPr/>
            <p:nvPr/>
          </p:nvGrpSpPr>
          <p:grpSpPr>
            <a:xfrm>
              <a:off x="2093480" y="2028939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FF79973-D60E-411A-B9DD-B70CD4602AD1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ED92AED6-D4BB-4C33-B961-CB30C192C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1D2D8991-72C8-4999-BEC4-C2E5A4343D7B}"/>
                </a:ext>
              </a:extLst>
            </p:cNvPr>
            <p:cNvGrpSpPr/>
            <p:nvPr/>
          </p:nvGrpSpPr>
          <p:grpSpPr>
            <a:xfrm>
              <a:off x="2320274" y="190703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4923CA15-57E9-4280-A4BF-438AEF5139F6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DC0FA48-868D-4E3E-B4C3-6D29924C59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CA5C3327-C8BE-4940-BE15-B6BD7AD06A12}"/>
                </a:ext>
              </a:extLst>
            </p:cNvPr>
            <p:cNvGrpSpPr/>
            <p:nvPr/>
          </p:nvGrpSpPr>
          <p:grpSpPr>
            <a:xfrm>
              <a:off x="2129218" y="1891046"/>
              <a:ext cx="303775" cy="247510"/>
              <a:chOff x="2129218" y="1898304"/>
              <a:chExt cx="303775" cy="247510"/>
            </a:xfrm>
          </p:grpSpPr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924BCDDC-B64E-4EE2-8501-9388CB024C1D}"/>
                  </a:ext>
                </a:extLst>
              </p:cNvPr>
              <p:cNvSpPr/>
              <p:nvPr/>
            </p:nvSpPr>
            <p:spPr bwMode="auto">
              <a:xfrm rot="20526251">
                <a:off x="2129218" y="1898304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799CDA95-D1C2-418D-A3E1-D3279443D654}"/>
                  </a:ext>
                </a:extLst>
              </p:cNvPr>
              <p:cNvSpPr/>
              <p:nvPr/>
            </p:nvSpPr>
            <p:spPr bwMode="auto">
              <a:xfrm>
                <a:off x="2160192" y="210034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13754155-F77B-4015-AA23-223A9130A193}"/>
                  </a:ext>
                </a:extLst>
              </p:cNvPr>
              <p:cNvSpPr/>
              <p:nvPr/>
            </p:nvSpPr>
            <p:spPr bwMode="auto">
              <a:xfrm rot="19893199">
                <a:off x="2387526" y="197758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62700AEC-37D6-4518-ADBE-7446D7C7C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2188" y="1931395"/>
                <a:ext cx="216280" cy="62448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6BFC08A8-119E-4F4A-B78C-6964924FA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937" y="1942671"/>
                <a:ext cx="23989" cy="157676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8468DE9-CE7E-4EB8-8B4F-410F84A465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99001" y="2011149"/>
                <a:ext cx="191271" cy="95857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C75EFF4-6C4B-4558-800E-FC1A91FBD506}"/>
              </a:ext>
            </a:extLst>
          </p:cNvPr>
          <p:cNvSpPr/>
          <p:nvPr/>
        </p:nvSpPr>
        <p:spPr>
          <a:xfrm>
            <a:off x="6097068" y="3648360"/>
            <a:ext cx="247199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D1899C-A2B9-4638-9979-731DC0A2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935" y="3917179"/>
            <a:ext cx="1276226" cy="670019"/>
          </a:xfrm>
          <a:prstGeom prst="rect">
            <a:avLst/>
          </a:prstGeom>
        </p:spPr>
      </p:pic>
      <p:pic>
        <p:nvPicPr>
          <p:cNvPr id="9" name="Picture 2" descr="Image result for ETL tools attunity">
            <a:extLst>
              <a:ext uri="{FF2B5EF4-FFF2-40B4-BE49-F238E27FC236}">
                <a16:creationId xmlns:a16="http://schemas.microsoft.com/office/drawing/2014/main" id="{A4A5C5F7-6A1A-4227-AF0E-07E53BF2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706" y="5082502"/>
            <a:ext cx="431649" cy="43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FA8DA2EA-4AD4-4577-B805-86F92D778596}"/>
              </a:ext>
            </a:extLst>
          </p:cNvPr>
          <p:cNvSpPr/>
          <p:nvPr/>
        </p:nvSpPr>
        <p:spPr>
          <a:xfrm>
            <a:off x="2564740" y="5569588"/>
            <a:ext cx="1313163" cy="453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418">
              <a:spcAft>
                <a:spcPts val="306"/>
              </a:spcAft>
              <a:buSzPct val="90000"/>
              <a:defRPr/>
            </a:pPr>
            <a:r>
              <a:rPr lang="en-US" sz="102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Attunity or similar </a:t>
            </a:r>
          </a:p>
          <a:p>
            <a:pPr algn="ctr" defTabSz="932418">
              <a:spcAft>
                <a:spcPts val="306"/>
              </a:spcAft>
              <a:buSzPct val="90000"/>
              <a:defRPr/>
            </a:pPr>
            <a:r>
              <a:rPr lang="en-US" sz="102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ETL Tool w/ CDC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5E96F210-0A59-4424-B9EC-EC63FFD323BA}"/>
              </a:ext>
            </a:extLst>
          </p:cNvPr>
          <p:cNvCxnSpPr>
            <a:cxnSpLocks/>
            <a:endCxn id="435" idx="2"/>
          </p:cNvCxnSpPr>
          <p:nvPr/>
        </p:nvCxnSpPr>
        <p:spPr>
          <a:xfrm flipV="1">
            <a:off x="3190019" y="4342155"/>
            <a:ext cx="0" cy="740347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Image result for sap ecc">
            <a:extLst>
              <a:ext uri="{FF2B5EF4-FFF2-40B4-BE49-F238E27FC236}">
                <a16:creationId xmlns:a16="http://schemas.microsoft.com/office/drawing/2014/main" id="{DB0C688A-636C-4837-A819-B8B9C73CD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42" y="4496122"/>
            <a:ext cx="1192218" cy="3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A9E93AE2-91E0-411A-AC4D-8AF0B04EB891}"/>
              </a:ext>
            </a:extLst>
          </p:cNvPr>
          <p:cNvCxnSpPr>
            <a:cxnSpLocks/>
            <a:endCxn id="371" idx="1"/>
          </p:cNvCxnSpPr>
          <p:nvPr/>
        </p:nvCxnSpPr>
        <p:spPr>
          <a:xfrm flipV="1">
            <a:off x="3401355" y="3585762"/>
            <a:ext cx="1448897" cy="2462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DF08C5AB-994D-465F-B7EB-9992714FF273}"/>
              </a:ext>
            </a:extLst>
          </p:cNvPr>
          <p:cNvGrpSpPr/>
          <p:nvPr/>
        </p:nvGrpSpPr>
        <p:grpSpPr>
          <a:xfrm>
            <a:off x="9832264" y="4091795"/>
            <a:ext cx="1486044" cy="632908"/>
            <a:chOff x="6781497" y="2571609"/>
            <a:chExt cx="1457038" cy="62055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BAFC6557-2B24-44F1-AF45-549E11B2ED75}"/>
                </a:ext>
              </a:extLst>
            </p:cNvPr>
            <p:cNvSpPr/>
            <p:nvPr/>
          </p:nvSpPr>
          <p:spPr>
            <a:xfrm>
              <a:off x="6781497" y="2937901"/>
              <a:ext cx="1457038" cy="254262"/>
            </a:xfrm>
            <a:prstGeom prst="rect">
              <a:avLst/>
            </a:prstGeom>
            <a:noFill/>
          </p:spPr>
          <p:txBody>
            <a:bodyPr wrap="square" lIns="95117" tIns="47558" rIns="95117" bIns="47558" rtlCol="0">
              <a:spAutoFit/>
            </a:bodyPr>
            <a:lstStyle/>
            <a:p>
              <a:pPr algn="ctr" defTabSz="970084">
                <a:defRPr/>
              </a:pPr>
              <a:r>
                <a:rPr lang="en-US" sz="1040" kern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Databricks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1A969A38-9744-4160-8124-78AC2DC8D27C}"/>
                </a:ext>
              </a:extLst>
            </p:cNvPr>
            <p:cNvGrpSpPr/>
            <p:nvPr/>
          </p:nvGrpSpPr>
          <p:grpSpPr>
            <a:xfrm>
              <a:off x="7301810" y="2571609"/>
              <a:ext cx="416412" cy="339739"/>
              <a:chOff x="5818113" y="2550840"/>
              <a:chExt cx="529278" cy="431824"/>
            </a:xfrm>
          </p:grpSpPr>
          <p:sp>
            <p:nvSpPr>
              <p:cNvPr id="220" name="Diamond 219">
                <a:extLst>
                  <a:ext uri="{FF2B5EF4-FFF2-40B4-BE49-F238E27FC236}">
                    <a16:creationId xmlns:a16="http://schemas.microsoft.com/office/drawing/2014/main" id="{BBD67832-AACF-4FC3-A264-2E3EE6E14A0A}"/>
                  </a:ext>
                </a:extLst>
              </p:cNvPr>
              <p:cNvSpPr/>
              <p:nvPr/>
            </p:nvSpPr>
            <p:spPr bwMode="auto">
              <a:xfrm>
                <a:off x="5818113" y="2550840"/>
                <a:ext cx="529278" cy="2745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6995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97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C4C4CCC-7258-43A9-9199-C5D6FD4CAA23}"/>
                  </a:ext>
                </a:extLst>
              </p:cNvPr>
              <p:cNvSpPr/>
              <p:nvPr/>
            </p:nvSpPr>
            <p:spPr bwMode="auto">
              <a:xfrm>
                <a:off x="5818113" y="2797200"/>
                <a:ext cx="529278" cy="185464"/>
              </a:xfrm>
              <a:custGeom>
                <a:avLst/>
                <a:gdLst>
                  <a:gd name="connsiteX0" fmla="*/ 92930 w 529278"/>
                  <a:gd name="connsiteY0" fmla="*/ 0 h 185464"/>
                  <a:gd name="connsiteX1" fmla="*/ 264639 w 529278"/>
                  <a:gd name="connsiteY1" fmla="*/ 89062 h 185464"/>
                  <a:gd name="connsiteX2" fmla="*/ 436348 w 529278"/>
                  <a:gd name="connsiteY2" fmla="*/ 0 h 185464"/>
                  <a:gd name="connsiteX3" fmla="*/ 529278 w 529278"/>
                  <a:gd name="connsiteY3" fmla="*/ 48201 h 185464"/>
                  <a:gd name="connsiteX4" fmla="*/ 264639 w 529278"/>
                  <a:gd name="connsiteY4" fmla="*/ 185464 h 185464"/>
                  <a:gd name="connsiteX5" fmla="*/ 0 w 529278"/>
                  <a:gd name="connsiteY5" fmla="*/ 48201 h 185464"/>
                  <a:gd name="connsiteX6" fmla="*/ 92930 w 529278"/>
                  <a:gd name="connsiteY6" fmla="*/ 0 h 185464"/>
                  <a:gd name="connsiteX0" fmla="*/ 264639 w 529278"/>
                  <a:gd name="connsiteY0" fmla="*/ 89062 h 185464"/>
                  <a:gd name="connsiteX1" fmla="*/ 436348 w 529278"/>
                  <a:gd name="connsiteY1" fmla="*/ 0 h 185464"/>
                  <a:gd name="connsiteX2" fmla="*/ 529278 w 529278"/>
                  <a:gd name="connsiteY2" fmla="*/ 48201 h 185464"/>
                  <a:gd name="connsiteX3" fmla="*/ 264639 w 529278"/>
                  <a:gd name="connsiteY3" fmla="*/ 185464 h 185464"/>
                  <a:gd name="connsiteX4" fmla="*/ 0 w 529278"/>
                  <a:gd name="connsiteY4" fmla="*/ 48201 h 185464"/>
                  <a:gd name="connsiteX5" fmla="*/ 92930 w 529278"/>
                  <a:gd name="connsiteY5" fmla="*/ 0 h 185464"/>
                  <a:gd name="connsiteX6" fmla="*/ 356079 w 529278"/>
                  <a:gd name="connsiteY6" fmla="*/ 180502 h 185464"/>
                  <a:gd name="connsiteX0" fmla="*/ 264639 w 529278"/>
                  <a:gd name="connsiteY0" fmla="*/ 89062 h 185464"/>
                  <a:gd name="connsiteX1" fmla="*/ 436348 w 529278"/>
                  <a:gd name="connsiteY1" fmla="*/ 0 h 185464"/>
                  <a:gd name="connsiteX2" fmla="*/ 529278 w 529278"/>
                  <a:gd name="connsiteY2" fmla="*/ 48201 h 185464"/>
                  <a:gd name="connsiteX3" fmla="*/ 264639 w 529278"/>
                  <a:gd name="connsiteY3" fmla="*/ 185464 h 185464"/>
                  <a:gd name="connsiteX4" fmla="*/ 0 w 529278"/>
                  <a:gd name="connsiteY4" fmla="*/ 48201 h 185464"/>
                  <a:gd name="connsiteX5" fmla="*/ 92930 w 529278"/>
                  <a:gd name="connsiteY5" fmla="*/ 0 h 185464"/>
                  <a:gd name="connsiteX0" fmla="*/ 436348 w 529278"/>
                  <a:gd name="connsiteY0" fmla="*/ 0 h 185464"/>
                  <a:gd name="connsiteX1" fmla="*/ 529278 w 529278"/>
                  <a:gd name="connsiteY1" fmla="*/ 48201 h 185464"/>
                  <a:gd name="connsiteX2" fmla="*/ 264639 w 529278"/>
                  <a:gd name="connsiteY2" fmla="*/ 185464 h 185464"/>
                  <a:gd name="connsiteX3" fmla="*/ 0 w 529278"/>
                  <a:gd name="connsiteY3" fmla="*/ 48201 h 185464"/>
                  <a:gd name="connsiteX4" fmla="*/ 92930 w 529278"/>
                  <a:gd name="connsiteY4" fmla="*/ 0 h 185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278" h="185464">
                    <a:moveTo>
                      <a:pt x="436348" y="0"/>
                    </a:moveTo>
                    <a:lnTo>
                      <a:pt x="529278" y="48201"/>
                    </a:lnTo>
                    <a:lnTo>
                      <a:pt x="264639" y="185464"/>
                    </a:lnTo>
                    <a:lnTo>
                      <a:pt x="0" y="48201"/>
                    </a:lnTo>
                    <a:lnTo>
                      <a:pt x="9293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6995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97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25" name="Rectangle 224">
            <a:extLst>
              <a:ext uri="{FF2B5EF4-FFF2-40B4-BE49-F238E27FC236}">
                <a16:creationId xmlns:a16="http://schemas.microsoft.com/office/drawing/2014/main" id="{FFB0807A-6009-4B1E-A8BC-FC7FD49C7EF1}"/>
              </a:ext>
            </a:extLst>
          </p:cNvPr>
          <p:cNvSpPr/>
          <p:nvPr/>
        </p:nvSpPr>
        <p:spPr>
          <a:xfrm>
            <a:off x="1697065" y="3713927"/>
            <a:ext cx="1546105" cy="414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spcAft>
                <a:spcPts val="306"/>
              </a:spcAft>
              <a:buSzPct val="90000"/>
              <a:defRPr/>
            </a:pPr>
            <a:r>
              <a:rPr lang="en-US" sz="1020" kern="0" dirty="0">
                <a:solidFill>
                  <a:srgbClr val="0078D7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“7 days retention / replay”</a:t>
            </a:r>
          </a:p>
        </p:txBody>
      </p: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D23724C5-C952-4F20-B1BB-62F1961BB0B1}"/>
              </a:ext>
            </a:extLst>
          </p:cNvPr>
          <p:cNvCxnSpPr>
            <a:cxnSpLocks/>
            <a:stCxn id="220" idx="0"/>
          </p:cNvCxnSpPr>
          <p:nvPr/>
        </p:nvCxnSpPr>
        <p:spPr>
          <a:xfrm rot="5400000" flipH="1" flipV="1">
            <a:off x="10320141" y="3836651"/>
            <a:ext cx="510290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F620E64-3E79-4E34-8B20-23E18EF9241C}"/>
              </a:ext>
            </a:extLst>
          </p:cNvPr>
          <p:cNvSpPr/>
          <p:nvPr/>
        </p:nvSpPr>
        <p:spPr>
          <a:xfrm>
            <a:off x="10290545" y="4650171"/>
            <a:ext cx="664822" cy="222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spcAft>
                <a:spcPts val="306"/>
              </a:spcAft>
              <a:buSzPct val="90000"/>
              <a:defRPr/>
            </a:pPr>
            <a:r>
              <a:rPr lang="en-US" sz="816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SparkSQL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29EECBD-6956-4778-A158-10D444B2169F}"/>
              </a:ext>
            </a:extLst>
          </p:cNvPr>
          <p:cNvGrpSpPr/>
          <p:nvPr/>
        </p:nvGrpSpPr>
        <p:grpSpPr>
          <a:xfrm>
            <a:off x="11245689" y="3110936"/>
            <a:ext cx="809354" cy="2361222"/>
            <a:chOff x="11125906" y="3050214"/>
            <a:chExt cx="793556" cy="2315134"/>
          </a:xfrm>
        </p:grpSpPr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671DBD58-969B-4B76-A067-B0271E02E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18522" y="3883484"/>
              <a:ext cx="430232" cy="318900"/>
            </a:xfrm>
            <a:prstGeom prst="rect">
              <a:avLst/>
            </a:prstGeom>
          </p:spPr>
        </p:pic>
        <p:pic>
          <p:nvPicPr>
            <p:cNvPr id="159" name="Picture 18" descr="Image result for ms excel">
              <a:extLst>
                <a:ext uri="{FF2B5EF4-FFF2-40B4-BE49-F238E27FC236}">
                  <a16:creationId xmlns:a16="http://schemas.microsoft.com/office/drawing/2014/main" id="{E1E8AE2B-09C6-4EA0-8BB0-AC6C2D407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8522" y="4340815"/>
              <a:ext cx="365354" cy="365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20" descr="Image result for Tableau">
              <a:extLst>
                <a:ext uri="{FF2B5EF4-FFF2-40B4-BE49-F238E27FC236}">
                  <a16:creationId xmlns:a16="http://schemas.microsoft.com/office/drawing/2014/main" id="{137BB754-D41B-41C5-A55A-063164B41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362" y="4880531"/>
              <a:ext cx="506551" cy="29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26" descr="Related image">
              <a:extLst>
                <a:ext uri="{FF2B5EF4-FFF2-40B4-BE49-F238E27FC236}">
                  <a16:creationId xmlns:a16="http://schemas.microsoft.com/office/drawing/2014/main" id="{7639B218-6E20-4565-BA0A-5CC87A780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0422" y="3328890"/>
              <a:ext cx="430232" cy="430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EA19A1B1-6053-4D74-B31C-C301659D09F4}"/>
                </a:ext>
              </a:extLst>
            </p:cNvPr>
            <p:cNvSpPr/>
            <p:nvPr/>
          </p:nvSpPr>
          <p:spPr>
            <a:xfrm>
              <a:off x="11125906" y="3050214"/>
              <a:ext cx="793556" cy="23151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sp>
        <p:nvSpPr>
          <p:cNvPr id="328" name="Rectangle 327">
            <a:extLst>
              <a:ext uri="{FF2B5EF4-FFF2-40B4-BE49-F238E27FC236}">
                <a16:creationId xmlns:a16="http://schemas.microsoft.com/office/drawing/2014/main" id="{4B901B3F-6FD2-4500-A384-B651E6A3ACE1}"/>
              </a:ext>
            </a:extLst>
          </p:cNvPr>
          <p:cNvSpPr/>
          <p:nvPr/>
        </p:nvSpPr>
        <p:spPr>
          <a:xfrm>
            <a:off x="9809321" y="2294897"/>
            <a:ext cx="1546105" cy="574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spcAft>
                <a:spcPts val="306"/>
              </a:spcAft>
              <a:buSzPct val="90000"/>
              <a:defRPr/>
            </a:pPr>
            <a:r>
              <a:rPr lang="en-US" sz="1020" kern="0" dirty="0">
                <a:solidFill>
                  <a:srgbClr val="0078D7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“Tabular models with pre-calculated metrices”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7F249853-9F48-4C80-A004-8734B127BDC5}"/>
              </a:ext>
            </a:extLst>
          </p:cNvPr>
          <p:cNvSpPr/>
          <p:nvPr/>
        </p:nvSpPr>
        <p:spPr>
          <a:xfrm>
            <a:off x="11269320" y="5446909"/>
            <a:ext cx="804033" cy="414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spcAft>
                <a:spcPts val="306"/>
              </a:spcAft>
              <a:buSzPct val="90000"/>
              <a:defRPr/>
            </a:pPr>
            <a:r>
              <a:rPr lang="en-US" sz="102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Ad-Hoc Reporting</a:t>
            </a:r>
          </a:p>
        </p:txBody>
      </p: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987B4287-B74F-4DAA-AA27-3D39271062FD}"/>
              </a:ext>
            </a:extLst>
          </p:cNvPr>
          <p:cNvCxnSpPr>
            <a:cxnSpLocks/>
          </p:cNvCxnSpPr>
          <p:nvPr/>
        </p:nvCxnSpPr>
        <p:spPr>
          <a:xfrm flipV="1">
            <a:off x="10787637" y="3315954"/>
            <a:ext cx="433976" cy="751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nector: Elbow 347">
            <a:extLst>
              <a:ext uri="{FF2B5EF4-FFF2-40B4-BE49-F238E27FC236}">
                <a16:creationId xmlns:a16="http://schemas.microsoft.com/office/drawing/2014/main" id="{60B76446-1881-4713-8375-A03FE434CF2D}"/>
              </a:ext>
            </a:extLst>
          </p:cNvPr>
          <p:cNvCxnSpPr>
            <a:cxnSpLocks/>
            <a:stCxn id="177" idx="2"/>
          </p:cNvCxnSpPr>
          <p:nvPr/>
        </p:nvCxnSpPr>
        <p:spPr>
          <a:xfrm rot="16200000" flipH="1">
            <a:off x="10144955" y="4000524"/>
            <a:ext cx="220857" cy="1865466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2AF7DDBA-3741-494C-A7F3-7F6C97EE8356}"/>
              </a:ext>
            </a:extLst>
          </p:cNvPr>
          <p:cNvSpPr/>
          <p:nvPr/>
        </p:nvSpPr>
        <p:spPr>
          <a:xfrm>
            <a:off x="9333652" y="5068106"/>
            <a:ext cx="1546105" cy="2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spcAft>
                <a:spcPts val="306"/>
              </a:spcAft>
              <a:buSzPct val="90000"/>
              <a:defRPr/>
            </a:pPr>
            <a:r>
              <a:rPr lang="en-US" sz="1020" kern="0">
                <a:solidFill>
                  <a:srgbClr val="0078D7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“ODBC / JDBC Drivers”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B66D5B-EE43-43EF-9BE7-3681D537F692}"/>
              </a:ext>
            </a:extLst>
          </p:cNvPr>
          <p:cNvGrpSpPr/>
          <p:nvPr/>
        </p:nvGrpSpPr>
        <p:grpSpPr>
          <a:xfrm>
            <a:off x="4850251" y="2889415"/>
            <a:ext cx="1033526" cy="1392696"/>
            <a:chOff x="4738066" y="2530919"/>
            <a:chExt cx="1013353" cy="1365512"/>
          </a:xfrm>
        </p:grpSpPr>
        <p:pic>
          <p:nvPicPr>
            <p:cNvPr id="1030" name="Picture 6" descr="Related image">
              <a:extLst>
                <a:ext uri="{FF2B5EF4-FFF2-40B4-BE49-F238E27FC236}">
                  <a16:creationId xmlns:a16="http://schemas.microsoft.com/office/drawing/2014/main" id="{6E9CF218-854A-403B-8A40-EC622C2C4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695" y="2876894"/>
              <a:ext cx="497757" cy="497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1" name="Rectangle: Rounded Corners 370">
              <a:extLst>
                <a:ext uri="{FF2B5EF4-FFF2-40B4-BE49-F238E27FC236}">
                  <a16:creationId xmlns:a16="http://schemas.microsoft.com/office/drawing/2014/main" id="{D4A4D94A-977B-4839-9A7A-134993B5D17F}"/>
                </a:ext>
              </a:extLst>
            </p:cNvPr>
            <p:cNvSpPr/>
            <p:nvPr/>
          </p:nvSpPr>
          <p:spPr>
            <a:xfrm>
              <a:off x="4738066" y="2530919"/>
              <a:ext cx="1013353" cy="136551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3391DE-10F0-4B3E-9DDD-55970ECF8CBB}"/>
                </a:ext>
              </a:extLst>
            </p:cNvPr>
            <p:cNvSpPr/>
            <p:nvPr/>
          </p:nvSpPr>
          <p:spPr>
            <a:xfrm>
              <a:off x="4853203" y="3303160"/>
              <a:ext cx="756938" cy="2492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418">
                <a:spcAft>
                  <a:spcPts val="306"/>
                </a:spcAft>
                <a:buSzPct val="90000"/>
                <a:defRPr/>
              </a:pPr>
              <a:r>
                <a:rPr lang="en-US" sz="102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Functions</a:t>
              </a:r>
            </a:p>
          </p:txBody>
        </p:sp>
      </p:grp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DEBEB8C9-FD18-4ADB-8343-FDAB010E06F4}"/>
              </a:ext>
            </a:extLst>
          </p:cNvPr>
          <p:cNvCxnSpPr>
            <a:cxnSpLocks/>
            <a:stCxn id="371" idx="3"/>
            <a:endCxn id="12" idx="1"/>
          </p:cNvCxnSpPr>
          <p:nvPr/>
        </p:nvCxnSpPr>
        <p:spPr>
          <a:xfrm>
            <a:off x="5883779" y="3585762"/>
            <a:ext cx="2746156" cy="666427"/>
          </a:xfrm>
          <a:prstGeom prst="bentConnector3">
            <a:avLst>
              <a:gd name="adj1" fmla="val 29624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1370C9F-D36B-4309-8780-6F0F7A5270DC}"/>
              </a:ext>
            </a:extLst>
          </p:cNvPr>
          <p:cNvGrpSpPr/>
          <p:nvPr/>
        </p:nvGrpSpPr>
        <p:grpSpPr>
          <a:xfrm>
            <a:off x="2556360" y="2114991"/>
            <a:ext cx="1373656" cy="741537"/>
            <a:chOff x="2520437" y="2198161"/>
            <a:chExt cx="1346844" cy="72706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C100098-E2F9-4040-AC7E-D356B7FEC015}"/>
                </a:ext>
              </a:extLst>
            </p:cNvPr>
            <p:cNvSpPr/>
            <p:nvPr/>
          </p:nvSpPr>
          <p:spPr>
            <a:xfrm>
              <a:off x="2520437" y="2678989"/>
              <a:ext cx="1346844" cy="246235"/>
            </a:xfrm>
            <a:prstGeom prst="rect">
              <a:avLst/>
            </a:prstGeom>
            <a:noFill/>
          </p:spPr>
          <p:txBody>
            <a:bodyPr wrap="square" lIns="93260" tIns="46630" rIns="93260" bIns="46630" rtlCol="0">
              <a:spAutoFit/>
            </a:bodyPr>
            <a:lstStyle/>
            <a:p>
              <a:pPr algn="ctr" defTabSz="951156"/>
              <a:r>
                <a:rPr lang="en-US" sz="1020" kern="0" dirty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</a:t>
              </a:r>
              <a:r>
                <a:rPr lang="en-US" sz="1020" kern="0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Data Factory 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E1C25A1-27B7-454C-944B-E6053F960039}"/>
                </a:ext>
              </a:extLst>
            </p:cNvPr>
            <p:cNvGrpSpPr/>
            <p:nvPr/>
          </p:nvGrpSpPr>
          <p:grpSpPr>
            <a:xfrm>
              <a:off x="2935903" y="2198161"/>
              <a:ext cx="423284" cy="416651"/>
              <a:chOff x="5279190" y="5401430"/>
              <a:chExt cx="1101836" cy="1106637"/>
            </a:xfrm>
          </p:grpSpPr>
          <p:sp>
            <p:nvSpPr>
              <p:cNvPr id="132" name="Freeform: Shape 815">
                <a:extLst>
                  <a:ext uri="{FF2B5EF4-FFF2-40B4-BE49-F238E27FC236}">
                    <a16:creationId xmlns:a16="http://schemas.microsoft.com/office/drawing/2014/main" id="{DC1A1A97-5F3C-433A-B2D5-41A810D2AF9F}"/>
                  </a:ext>
                </a:extLst>
              </p:cNvPr>
              <p:cNvSpPr/>
              <p:nvPr/>
            </p:nvSpPr>
            <p:spPr bwMode="auto">
              <a:xfrm>
                <a:off x="5708249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b="1">
                  <a:solidFill>
                    <a:srgbClr val="50505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Freeform: Shape 816">
                <a:extLst>
                  <a:ext uri="{FF2B5EF4-FFF2-40B4-BE49-F238E27FC236}">
                    <a16:creationId xmlns:a16="http://schemas.microsoft.com/office/drawing/2014/main" id="{FF4CB9B0-D60A-4818-9D24-0BE64CF031C4}"/>
                  </a:ext>
                </a:extLst>
              </p:cNvPr>
              <p:cNvSpPr/>
              <p:nvPr/>
            </p:nvSpPr>
            <p:spPr bwMode="auto">
              <a:xfrm>
                <a:off x="5921817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b="1">
                  <a:solidFill>
                    <a:srgbClr val="50505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: Shape 817">
                <a:extLst>
                  <a:ext uri="{FF2B5EF4-FFF2-40B4-BE49-F238E27FC236}">
                    <a16:creationId xmlns:a16="http://schemas.microsoft.com/office/drawing/2014/main" id="{3A5F884A-3E1D-49DF-9BE2-72C3A12EAE45}"/>
                  </a:ext>
                </a:extLst>
              </p:cNvPr>
              <p:cNvSpPr/>
              <p:nvPr/>
            </p:nvSpPr>
            <p:spPr bwMode="auto">
              <a:xfrm>
                <a:off x="6135385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b="1">
                  <a:solidFill>
                    <a:srgbClr val="50505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Freeform: Shape 818">
                <a:extLst>
                  <a:ext uri="{FF2B5EF4-FFF2-40B4-BE49-F238E27FC236}">
                    <a16:creationId xmlns:a16="http://schemas.microsoft.com/office/drawing/2014/main" id="{8570879A-975C-4920-8A6D-425A0EE60E92}"/>
                  </a:ext>
                </a:extLst>
              </p:cNvPr>
              <p:cNvSpPr/>
              <p:nvPr/>
            </p:nvSpPr>
            <p:spPr bwMode="auto">
              <a:xfrm>
                <a:off x="5279191" y="5499596"/>
                <a:ext cx="1101835" cy="1008471"/>
              </a:xfrm>
              <a:custGeom>
                <a:avLst/>
                <a:gdLst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245153 w 1101835"/>
                  <a:gd name="connsiteY9" fmla="*/ 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336593 w 1101835"/>
                  <a:gd name="connsiteY9" fmla="*/ 9144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0" fmla="*/ 489041 w 1101835"/>
                  <a:gd name="connsiteY0" fmla="*/ 0 h 1008471"/>
                  <a:gd name="connsiteX1" fmla="*/ 490307 w 1101835"/>
                  <a:gd name="connsiteY1" fmla="*/ 551557 h 1008471"/>
                  <a:gd name="connsiteX2" fmla="*/ 796071 w 1101835"/>
                  <a:gd name="connsiteY2" fmla="*/ 284445 h 1008471"/>
                  <a:gd name="connsiteX3" fmla="*/ 796071 w 1101835"/>
                  <a:gd name="connsiteY3" fmla="*/ 551557 h 1008471"/>
                  <a:gd name="connsiteX4" fmla="*/ 1101835 w 1101835"/>
                  <a:gd name="connsiteY4" fmla="*/ 284445 h 1008471"/>
                  <a:gd name="connsiteX5" fmla="*/ 1101835 w 1101835"/>
                  <a:gd name="connsiteY5" fmla="*/ 1008471 h 1008471"/>
                  <a:gd name="connsiteX6" fmla="*/ 0 w 1101835"/>
                  <a:gd name="connsiteY6" fmla="*/ 1008471 h 1008471"/>
                  <a:gd name="connsiteX7" fmla="*/ 1265 w 1101835"/>
                  <a:gd name="connsiteY7" fmla="*/ 0 h 100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1835" h="1008471">
                    <a:moveTo>
                      <a:pt x="489041" y="0"/>
                    </a:moveTo>
                    <a:lnTo>
                      <a:pt x="490307" y="551557"/>
                    </a:lnTo>
                    <a:lnTo>
                      <a:pt x="796071" y="284445"/>
                    </a:lnTo>
                    <a:lnTo>
                      <a:pt x="796071" y="551557"/>
                    </a:lnTo>
                    <a:lnTo>
                      <a:pt x="1101835" y="284445"/>
                    </a:lnTo>
                    <a:lnTo>
                      <a:pt x="1101835" y="1008471"/>
                    </a:lnTo>
                    <a:lnTo>
                      <a:pt x="0" y="1008471"/>
                    </a:lnTo>
                    <a:cubicBezTo>
                      <a:pt x="422" y="672314"/>
                      <a:pt x="843" y="336157"/>
                      <a:pt x="1265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b="1">
                  <a:solidFill>
                    <a:srgbClr val="50505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Freeform: Shape 819">
                <a:extLst>
                  <a:ext uri="{FF2B5EF4-FFF2-40B4-BE49-F238E27FC236}">
                    <a16:creationId xmlns:a16="http://schemas.microsoft.com/office/drawing/2014/main" id="{18D043E1-D32D-458B-A232-39AB42C2B1B9}"/>
                  </a:ext>
                </a:extLst>
              </p:cNvPr>
              <p:cNvSpPr/>
              <p:nvPr/>
            </p:nvSpPr>
            <p:spPr bwMode="auto">
              <a:xfrm>
                <a:off x="5279190" y="5401430"/>
                <a:ext cx="488333" cy="201776"/>
              </a:xfrm>
              <a:custGeom>
                <a:avLst/>
                <a:gdLst>
                  <a:gd name="connsiteX0" fmla="*/ 246301 w 492602"/>
                  <a:gd name="connsiteY0" fmla="*/ 0 h 201776"/>
                  <a:gd name="connsiteX1" fmla="*/ 492602 w 492602"/>
                  <a:gd name="connsiteY1" fmla="*/ 100888 h 201776"/>
                  <a:gd name="connsiteX2" fmla="*/ 246301 w 492602"/>
                  <a:gd name="connsiteY2" fmla="*/ 201776 h 201776"/>
                  <a:gd name="connsiteX3" fmla="*/ 0 w 492602"/>
                  <a:gd name="connsiteY3" fmla="*/ 100888 h 201776"/>
                  <a:gd name="connsiteX4" fmla="*/ 246301 w 492602"/>
                  <a:gd name="connsiteY4" fmla="*/ 0 h 20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602" h="201776">
                    <a:moveTo>
                      <a:pt x="246301" y="0"/>
                    </a:moveTo>
                    <a:cubicBezTo>
                      <a:pt x="382329" y="0"/>
                      <a:pt x="492602" y="45169"/>
                      <a:pt x="492602" y="100888"/>
                    </a:cubicBezTo>
                    <a:cubicBezTo>
                      <a:pt x="492602" y="156607"/>
                      <a:pt x="382329" y="201776"/>
                      <a:pt x="246301" y="201776"/>
                    </a:cubicBezTo>
                    <a:cubicBezTo>
                      <a:pt x="110273" y="201776"/>
                      <a:pt x="0" y="156607"/>
                      <a:pt x="0" y="100888"/>
                    </a:cubicBezTo>
                    <a:cubicBezTo>
                      <a:pt x="0" y="45169"/>
                      <a:pt x="110273" y="0"/>
                      <a:pt x="246301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b="1">
                  <a:solidFill>
                    <a:srgbClr val="50505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617CB100-ECBA-4968-AE14-DB6980DA23F6}"/>
              </a:ext>
            </a:extLst>
          </p:cNvPr>
          <p:cNvCxnSpPr>
            <a:cxnSpLocks/>
          </p:cNvCxnSpPr>
          <p:nvPr/>
        </p:nvCxnSpPr>
        <p:spPr>
          <a:xfrm flipV="1">
            <a:off x="1872297" y="2317957"/>
            <a:ext cx="1122312" cy="899870"/>
          </a:xfrm>
          <a:prstGeom prst="bentConnector3">
            <a:avLst>
              <a:gd name="adj1" fmla="val 32717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99F32D51-757D-4BD1-B27D-5757823C5737}"/>
              </a:ext>
            </a:extLst>
          </p:cNvPr>
          <p:cNvCxnSpPr>
            <a:cxnSpLocks/>
            <a:stCxn id="135" idx="4"/>
            <a:endCxn id="12" idx="0"/>
          </p:cNvCxnSpPr>
          <p:nvPr/>
        </p:nvCxnSpPr>
        <p:spPr>
          <a:xfrm>
            <a:off x="3411807" y="2261912"/>
            <a:ext cx="5856241" cy="1655267"/>
          </a:xfrm>
          <a:prstGeom prst="bentConnector2">
            <a:avLst/>
          </a:prstGeom>
          <a:ln w="19050">
            <a:solidFill>
              <a:srgbClr val="FF0000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99E9173-FF2A-40C2-9ACE-E22B2371B7AE}"/>
              </a:ext>
            </a:extLst>
          </p:cNvPr>
          <p:cNvSpPr/>
          <p:nvPr/>
        </p:nvSpPr>
        <p:spPr>
          <a:xfrm>
            <a:off x="5835957" y="2243751"/>
            <a:ext cx="154610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spcAft>
                <a:spcPts val="306"/>
              </a:spcAft>
              <a:buSzPct val="90000"/>
              <a:defRPr/>
            </a:pPr>
            <a:r>
              <a:rPr lang="en-US" sz="1020" kern="0" dirty="0">
                <a:solidFill>
                  <a:srgbClr val="0078D7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“One-time historical loads”</a:t>
            </a:r>
          </a:p>
        </p:txBody>
      </p:sp>
    </p:spTree>
    <p:extLst>
      <p:ext uri="{BB962C8B-B14F-4D97-AF65-F5344CB8AC3E}">
        <p14:creationId xmlns:p14="http://schemas.microsoft.com/office/powerpoint/2010/main" val="23988938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A0CD-506F-4414-A724-FE0A18EB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72" y="1"/>
            <a:ext cx="11889564" cy="563880"/>
          </a:xfrm>
        </p:spPr>
        <p:txBody>
          <a:bodyPr/>
          <a:lstStyle/>
          <a:p>
            <a:r>
              <a:rPr lang="en-US" sz="3600" dirty="0"/>
              <a:t>Workshop Set up – Led by Instructor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A5FDBD-5DC7-4F74-9129-F1FE508FD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602961"/>
              </p:ext>
            </p:extLst>
          </p:nvPr>
        </p:nvGraphicFramePr>
        <p:xfrm>
          <a:off x="273456" y="714562"/>
          <a:ext cx="11888380" cy="579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024">
                  <a:extLst>
                    <a:ext uri="{9D8B030D-6E8A-4147-A177-3AD203B41FA5}">
                      <a16:colId xmlns:a16="http://schemas.microsoft.com/office/drawing/2014/main" val="3985573934"/>
                    </a:ext>
                  </a:extLst>
                </a:gridCol>
                <a:gridCol w="4053840">
                  <a:extLst>
                    <a:ext uri="{9D8B030D-6E8A-4147-A177-3AD203B41FA5}">
                      <a16:colId xmlns:a16="http://schemas.microsoft.com/office/drawing/2014/main" val="3004364592"/>
                    </a:ext>
                  </a:extLst>
                </a:gridCol>
                <a:gridCol w="4145280">
                  <a:extLst>
                    <a:ext uri="{9D8B030D-6E8A-4147-A177-3AD203B41FA5}">
                      <a16:colId xmlns:a16="http://schemas.microsoft.com/office/drawing/2014/main" val="953088449"/>
                    </a:ext>
                  </a:extLst>
                </a:gridCol>
                <a:gridCol w="1646236">
                  <a:extLst>
                    <a:ext uri="{9D8B030D-6E8A-4147-A177-3AD203B41FA5}">
                      <a16:colId xmlns:a16="http://schemas.microsoft.com/office/drawing/2014/main" val="4081169281"/>
                    </a:ext>
                  </a:extLst>
                </a:gridCol>
              </a:tblGrid>
              <a:tr h="562289">
                <a:tc>
                  <a:txBody>
                    <a:bodyPr/>
                    <a:lstStyle/>
                    <a:p>
                      <a:r>
                        <a:rPr lang="en-US" dirty="0"/>
                        <a:t>Azure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Naming Convention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481792"/>
                  </a:ext>
                </a:extLst>
              </a:tr>
              <a:tr h="611639">
                <a:tc>
                  <a:txBody>
                    <a:bodyPr/>
                    <a:lstStyle/>
                    <a:p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Subscription</a:t>
                      </a:r>
                    </a:p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&lt;pre-req&gt;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Training Subscription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Shared by all attendees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Craig 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98057"/>
                  </a:ext>
                </a:extLst>
              </a:tr>
              <a:tr h="87377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Resource Group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&lt;pre-req&gt;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cona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-bi-training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 Shared by all attendees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 With ‘Owner’ or at least ‘Contributor’ rights for all attendees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Craig 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53354"/>
                  </a:ext>
                </a:extLst>
              </a:tr>
              <a:tr h="87377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Azure SQL DB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&lt;pre-req&gt;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cona</a:t>
                      </a:r>
                      <a:r>
                        <a:rPr lang="en-US" sz="1600" dirty="0"/>
                        <a:t>-training-</a:t>
                      </a:r>
                      <a:r>
                        <a:rPr lang="en-US" sz="1600" dirty="0" err="1"/>
                        <a:t>sqlsvr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 Shared by all attendees</a:t>
                      </a:r>
                    </a:p>
                    <a:p>
                      <a:r>
                        <a:rPr lang="en-US" sz="1600" dirty="0"/>
                        <a:t>- Northwind database/tables to be 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Craig B./Viral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22274"/>
                  </a:ext>
                </a:extLst>
              </a:tr>
              <a:tr h="611639">
                <a:tc>
                  <a:txBody>
                    <a:bodyPr/>
                    <a:lstStyle/>
                    <a:p>
                      <a:r>
                        <a:rPr lang="en-US" sz="1600" dirty="0"/>
                        <a:t>Power BI Desktop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&lt;pre-req&gt;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Local install on attendees PC/Mac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 your own enterprise account and Azure Databricks Token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33260"/>
                  </a:ext>
                </a:extLst>
              </a:tr>
              <a:tr h="611639">
                <a:tc>
                  <a:txBody>
                    <a:bodyPr/>
                    <a:lstStyle/>
                    <a:p>
                      <a:r>
                        <a:rPr lang="en-US" sz="1600" dirty="0"/>
                        <a:t>CosmosDB Account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&lt;during workshop&gt;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Account: 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conabitraining</a:t>
                      </a:r>
                      <a:endParaRPr lang="en-US" sz="1600" dirty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Database: &lt;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firstinitial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&gt;&lt;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lastname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&gt;-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db</a:t>
                      </a:r>
                      <a:endParaRPr lang="en-US" sz="1600" dirty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Collection: 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northwind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/>
                        <a:t>Shared account, individual database/ containers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/>
                        <a:t>ex. </a:t>
                      </a:r>
                      <a:r>
                        <a:rPr lang="en-US" sz="1600" dirty="0" err="1"/>
                        <a:t>ssingh-db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21396"/>
                  </a:ext>
                </a:extLst>
              </a:tr>
              <a:tr h="611639">
                <a:tc>
                  <a:txBody>
                    <a:bodyPr/>
                    <a:lstStyle/>
                    <a:p>
                      <a:r>
                        <a:rPr lang="en-US" sz="1600" dirty="0"/>
                        <a:t>Azure Data Factory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&lt;during workshop&gt;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&lt;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firstinitial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&gt;&lt;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lastname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&gt;-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adf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Shared workspace, individual pipelines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ex. 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vshah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-pipe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202336"/>
                  </a:ext>
                </a:extLst>
              </a:tr>
              <a:tr h="611639">
                <a:tc>
                  <a:txBody>
                    <a:bodyPr/>
                    <a:lstStyle/>
                    <a:p>
                      <a:r>
                        <a:rPr lang="en-US" sz="1600" dirty="0"/>
                        <a:t>Azure Databricks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&lt;during workshop&gt;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Folder: 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email-address (complete)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Database: &lt;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firstinitial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&gt;&lt;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lastname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&gt;_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northwind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/>
                        <a:t>Premium tier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/>
                        <a:t>Shared by all attendees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/>
                        <a:t>Shared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00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3546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733860E6-A3DB-423A-9D7E-1A74591D2AB6}"/>
              </a:ext>
            </a:extLst>
          </p:cNvPr>
          <p:cNvSpPr/>
          <p:nvPr/>
        </p:nvSpPr>
        <p:spPr bwMode="auto">
          <a:xfrm>
            <a:off x="2618893" y="1551578"/>
            <a:ext cx="2105760" cy="4917720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4595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428" kern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39C63CC-B2CA-4E42-A0C4-401B0003E303}"/>
              </a:ext>
            </a:extLst>
          </p:cNvPr>
          <p:cNvSpPr/>
          <p:nvPr/>
        </p:nvSpPr>
        <p:spPr bwMode="auto">
          <a:xfrm>
            <a:off x="4763216" y="1529735"/>
            <a:ext cx="2105760" cy="4917720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4595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428" kern="0" dirty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FDA152A-EC7E-4C0F-9092-C3081B40F56B}"/>
              </a:ext>
            </a:extLst>
          </p:cNvPr>
          <p:cNvSpPr/>
          <p:nvPr/>
        </p:nvSpPr>
        <p:spPr bwMode="auto">
          <a:xfrm>
            <a:off x="6907392" y="1551578"/>
            <a:ext cx="2105760" cy="4917720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4595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428" kern="0" dirty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82905F8B-D3A5-4817-B4B5-7B55779ABE45}"/>
              </a:ext>
            </a:extLst>
          </p:cNvPr>
          <p:cNvSpPr/>
          <p:nvPr/>
        </p:nvSpPr>
        <p:spPr>
          <a:xfrm>
            <a:off x="2730017" y="4232450"/>
            <a:ext cx="1653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buSzPct val="90000"/>
              <a:defRPr/>
            </a:pPr>
            <a:r>
              <a:rPr lang="en-US" sz="160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Event Hub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78524919-E26E-4E2F-8F18-7609524503E0}"/>
              </a:ext>
            </a:extLst>
          </p:cNvPr>
          <p:cNvGrpSpPr/>
          <p:nvPr/>
        </p:nvGrpSpPr>
        <p:grpSpPr>
          <a:xfrm>
            <a:off x="3346177" y="3492393"/>
            <a:ext cx="391295" cy="651300"/>
            <a:chOff x="10668000" y="1393825"/>
            <a:chExt cx="527050" cy="895350"/>
          </a:xfrm>
        </p:grpSpPr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479E1949-F256-4282-9B8B-06D4A0939691}"/>
                </a:ext>
              </a:extLst>
            </p:cNvPr>
            <p:cNvSpPr/>
            <p:nvPr/>
          </p:nvSpPr>
          <p:spPr bwMode="auto">
            <a:xfrm>
              <a:off x="10690225" y="139382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406511D0-99C3-4685-ABF7-3112FD512D5C}"/>
                </a:ext>
              </a:extLst>
            </p:cNvPr>
            <p:cNvSpPr/>
            <p:nvPr/>
          </p:nvSpPr>
          <p:spPr bwMode="auto">
            <a:xfrm>
              <a:off x="10690225" y="20859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18C21DAC-BEBC-4173-9555-4838232DC5E7}"/>
                </a:ext>
              </a:extLst>
            </p:cNvPr>
            <p:cNvSpPr/>
            <p:nvPr/>
          </p:nvSpPr>
          <p:spPr bwMode="auto">
            <a:xfrm>
              <a:off x="10991850" y="1911350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6D5D021E-0D1D-4C72-9CF3-0F26E0623A29}"/>
                </a:ext>
              </a:extLst>
            </p:cNvPr>
            <p:cNvSpPr/>
            <p:nvPr/>
          </p:nvSpPr>
          <p:spPr bwMode="auto">
            <a:xfrm>
              <a:off x="10991850" y="15652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3735B152-E7E7-4A98-BC54-ED42A5597E46}"/>
                </a:ext>
              </a:extLst>
            </p:cNvPr>
            <p:cNvSpPr/>
            <p:nvPr/>
          </p:nvSpPr>
          <p:spPr bwMode="auto">
            <a:xfrm>
              <a:off x="10668000" y="1717675"/>
              <a:ext cx="247650" cy="2476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EFA99B02-74E0-4ED1-9A89-0FF72980F0E3}"/>
                </a:ext>
              </a:extLst>
            </p:cNvPr>
            <p:cNvCxnSpPr/>
            <p:nvPr/>
          </p:nvCxnSpPr>
          <p:spPr>
            <a:xfrm>
              <a:off x="10791825" y="1597025"/>
              <a:ext cx="0" cy="1206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1EB8C61-5230-4055-BBDE-8309B0ECBDA6}"/>
                </a:ext>
              </a:extLst>
            </p:cNvPr>
            <p:cNvCxnSpPr/>
            <p:nvPr/>
          </p:nvCxnSpPr>
          <p:spPr>
            <a:xfrm>
              <a:off x="10791825" y="1966190"/>
              <a:ext cx="0" cy="1206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645AFA03-84D9-4288-8E1E-83346C3F00AC}"/>
                </a:ext>
              </a:extLst>
            </p:cNvPr>
            <p:cNvCxnSpPr/>
            <p:nvPr/>
          </p:nvCxnSpPr>
          <p:spPr>
            <a:xfrm flipH="1">
              <a:off x="10895906" y="1717148"/>
              <a:ext cx="109141" cy="6141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2A74E1DB-21F7-4160-94D2-7BDF4CC8BFD2}"/>
                </a:ext>
              </a:extLst>
            </p:cNvPr>
            <p:cNvCxnSpPr/>
            <p:nvPr/>
          </p:nvCxnSpPr>
          <p:spPr>
            <a:xfrm>
              <a:off x="10905558" y="1903102"/>
              <a:ext cx="101228" cy="5696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110CBE5-E0DA-40AE-854A-04F750E70AF6}"/>
              </a:ext>
            </a:extLst>
          </p:cNvPr>
          <p:cNvSpPr/>
          <p:nvPr/>
        </p:nvSpPr>
        <p:spPr>
          <a:xfrm>
            <a:off x="7404903" y="4174495"/>
            <a:ext cx="1459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50973">
              <a:defRPr/>
            </a:pPr>
            <a:r>
              <a:rPr lang="en-US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Cosmos DB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5EFF4-6C4B-4558-800E-FC1A91FBD506}"/>
              </a:ext>
            </a:extLst>
          </p:cNvPr>
          <p:cNvSpPr/>
          <p:nvPr/>
        </p:nvSpPr>
        <p:spPr>
          <a:xfrm>
            <a:off x="6545955" y="3854656"/>
            <a:ext cx="247199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D1899C-A2B9-4638-9979-731DC0A2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87" y="3454810"/>
            <a:ext cx="1276226" cy="670019"/>
          </a:xfrm>
          <a:prstGeom prst="rect">
            <a:avLst/>
          </a:prstGeom>
        </p:spPr>
      </p:pic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A9E93AE2-91E0-411A-AC4D-8AF0B04EB891}"/>
              </a:ext>
            </a:extLst>
          </p:cNvPr>
          <p:cNvCxnSpPr>
            <a:cxnSpLocks/>
            <a:endCxn id="371" idx="1"/>
          </p:cNvCxnSpPr>
          <p:nvPr/>
        </p:nvCxnSpPr>
        <p:spPr>
          <a:xfrm>
            <a:off x="3737472" y="3792057"/>
            <a:ext cx="1561666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B66D5B-EE43-43EF-9BE7-3681D537F692}"/>
              </a:ext>
            </a:extLst>
          </p:cNvPr>
          <p:cNvGrpSpPr/>
          <p:nvPr/>
        </p:nvGrpSpPr>
        <p:grpSpPr>
          <a:xfrm>
            <a:off x="5299139" y="3095711"/>
            <a:ext cx="1080746" cy="1392696"/>
            <a:chOff x="4738061" y="2530919"/>
            <a:chExt cx="1059650" cy="1365512"/>
          </a:xfrm>
        </p:grpSpPr>
        <p:pic>
          <p:nvPicPr>
            <p:cNvPr id="1030" name="Picture 6" descr="Related image">
              <a:extLst>
                <a:ext uri="{FF2B5EF4-FFF2-40B4-BE49-F238E27FC236}">
                  <a16:creationId xmlns:a16="http://schemas.microsoft.com/office/drawing/2014/main" id="{6E9CF218-854A-403B-8A40-EC622C2C4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0109" y="2851980"/>
              <a:ext cx="497757" cy="497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1" name="Rectangle: Rounded Corners 370">
              <a:extLst>
                <a:ext uri="{FF2B5EF4-FFF2-40B4-BE49-F238E27FC236}">
                  <a16:creationId xmlns:a16="http://schemas.microsoft.com/office/drawing/2014/main" id="{D4A4D94A-977B-4839-9A7A-134993B5D17F}"/>
                </a:ext>
              </a:extLst>
            </p:cNvPr>
            <p:cNvSpPr/>
            <p:nvPr/>
          </p:nvSpPr>
          <p:spPr>
            <a:xfrm>
              <a:off x="4738066" y="2530919"/>
              <a:ext cx="1013353" cy="136551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D3391DE-10F0-4B3E-9DDD-55970ECF8CBB}"/>
                </a:ext>
              </a:extLst>
            </p:cNvPr>
            <p:cNvSpPr/>
            <p:nvPr/>
          </p:nvSpPr>
          <p:spPr>
            <a:xfrm>
              <a:off x="4738061" y="3310880"/>
              <a:ext cx="1059650" cy="331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418">
                <a:spcAft>
                  <a:spcPts val="306"/>
                </a:spcAft>
                <a:buSzPct val="90000"/>
                <a:defRPr/>
              </a:pPr>
              <a:r>
                <a:rPr lang="en-US" sz="1600" kern="0" dirty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Functions</a:t>
              </a:r>
            </a:p>
          </p:txBody>
        </p:sp>
      </p:grp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DEBEB8C9-FD18-4ADB-8343-FDAB010E06F4}"/>
              </a:ext>
            </a:extLst>
          </p:cNvPr>
          <p:cNvCxnSpPr>
            <a:cxnSpLocks/>
            <a:stCxn id="371" idx="3"/>
            <a:endCxn id="12" idx="1"/>
          </p:cNvCxnSpPr>
          <p:nvPr/>
        </p:nvCxnSpPr>
        <p:spPr>
          <a:xfrm flipV="1">
            <a:off x="6332670" y="3789820"/>
            <a:ext cx="1033817" cy="223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itle 1">
            <a:extLst>
              <a:ext uri="{FF2B5EF4-FFF2-40B4-BE49-F238E27FC236}">
                <a16:creationId xmlns:a16="http://schemas.microsoft.com/office/drawing/2014/main" id="{8457DD63-0036-47D0-83A0-1A211E4F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72" y="1"/>
            <a:ext cx="11889564" cy="563880"/>
          </a:xfrm>
        </p:spPr>
        <p:txBody>
          <a:bodyPr/>
          <a:lstStyle/>
          <a:p>
            <a:r>
              <a:rPr lang="en-US" sz="3600" dirty="0"/>
              <a:t>Azure functions &amp; event hub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BAF360B2-BCF4-4111-BD47-7A26A0777E1C}"/>
              </a:ext>
            </a:extLst>
          </p:cNvPr>
          <p:cNvSpPr txBox="1">
            <a:spLocks/>
          </p:cNvSpPr>
          <p:nvPr/>
        </p:nvSpPr>
        <p:spPr>
          <a:xfrm>
            <a:off x="207587" y="547070"/>
            <a:ext cx="11889564" cy="56388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56" b="0" kern="1200" cap="all" spc="816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Just a quick demo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EA478E-96A4-4B9C-8A5D-4415E9F40AC8}"/>
              </a:ext>
            </a:extLst>
          </p:cNvPr>
          <p:cNvSpPr/>
          <p:nvPr/>
        </p:nvSpPr>
        <p:spPr bwMode="auto">
          <a:xfrm>
            <a:off x="797215" y="3126230"/>
            <a:ext cx="1562578" cy="138429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Node.js Client App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2C963C-939D-4A57-A31C-9A092070A53D}"/>
              </a:ext>
            </a:extLst>
          </p:cNvPr>
          <p:cNvCxnSpPr>
            <a:stCxn id="16" idx="3"/>
            <a:endCxn id="442" idx="2"/>
          </p:cNvCxnSpPr>
          <p:nvPr/>
        </p:nvCxnSpPr>
        <p:spPr>
          <a:xfrm flipV="1">
            <a:off x="2359793" y="3818044"/>
            <a:ext cx="986384" cy="33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340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33860E6-A3DB-423A-9D7E-1A74591D2AB6}"/>
              </a:ext>
            </a:extLst>
          </p:cNvPr>
          <p:cNvSpPr/>
          <p:nvPr/>
        </p:nvSpPr>
        <p:spPr bwMode="auto">
          <a:xfrm>
            <a:off x="2135993" y="1344976"/>
            <a:ext cx="2106059" cy="4918418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4734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428" kern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39C63CC-B2CA-4E42-A0C4-401B0003E303}"/>
              </a:ext>
            </a:extLst>
          </p:cNvPr>
          <p:cNvSpPr/>
          <p:nvPr/>
        </p:nvSpPr>
        <p:spPr bwMode="auto">
          <a:xfrm>
            <a:off x="4297265" y="1344976"/>
            <a:ext cx="2106059" cy="4918418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4734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428" kern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FDA152A-EC7E-4C0F-9092-C3081B40F56B}"/>
              </a:ext>
            </a:extLst>
          </p:cNvPr>
          <p:cNvSpPr/>
          <p:nvPr/>
        </p:nvSpPr>
        <p:spPr bwMode="auto">
          <a:xfrm>
            <a:off x="6458538" y="1344976"/>
            <a:ext cx="2106059" cy="4918418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4734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428" kern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FD137A-3997-4F91-86CD-D688C27D42BB}"/>
              </a:ext>
            </a:extLst>
          </p:cNvPr>
          <p:cNvSpPr/>
          <p:nvPr/>
        </p:nvSpPr>
        <p:spPr bwMode="auto">
          <a:xfrm>
            <a:off x="8619810" y="1344976"/>
            <a:ext cx="3543893" cy="4918418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4734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428" kern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198" name="Right Bracket 197">
            <a:extLst>
              <a:ext uri="{FF2B5EF4-FFF2-40B4-BE49-F238E27FC236}">
                <a16:creationId xmlns:a16="http://schemas.microsoft.com/office/drawing/2014/main" id="{3096C481-04C4-455E-A49D-A36C4991DF53}"/>
              </a:ext>
            </a:extLst>
          </p:cNvPr>
          <p:cNvSpPr/>
          <p:nvPr/>
        </p:nvSpPr>
        <p:spPr>
          <a:xfrm>
            <a:off x="1796832" y="1794759"/>
            <a:ext cx="93129" cy="4343301"/>
          </a:xfrm>
          <a:prstGeom prst="rightBracket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02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AD5FE7-C77F-45DD-A752-A12AEBAA6204}"/>
              </a:ext>
            </a:extLst>
          </p:cNvPr>
          <p:cNvSpPr txBox="1"/>
          <p:nvPr/>
        </p:nvSpPr>
        <p:spPr>
          <a:xfrm>
            <a:off x="303194" y="3827363"/>
            <a:ext cx="147355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>
              <a:buSzPct val="90000"/>
              <a:defRPr/>
            </a:pPr>
            <a:r>
              <a:rPr lang="en-US" sz="1600" dirty="0">
                <a:solidFill>
                  <a:srgbClr val="505050"/>
                </a:solidFill>
              </a:rPr>
              <a:t>Northwind Sample Database</a:t>
            </a: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328F321D-14FC-48AB-8F4E-624E325E79E8}"/>
              </a:ext>
            </a:extLst>
          </p:cNvPr>
          <p:cNvGrpSpPr/>
          <p:nvPr/>
        </p:nvGrpSpPr>
        <p:grpSpPr>
          <a:xfrm>
            <a:off x="2218600" y="3463951"/>
            <a:ext cx="2007281" cy="828954"/>
            <a:chOff x="2209809" y="2198161"/>
            <a:chExt cx="1968101" cy="812774"/>
          </a:xfrm>
        </p:grpSpPr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8D0428FE-6762-43CF-AE48-37EB79A3688D}"/>
                </a:ext>
              </a:extLst>
            </p:cNvPr>
            <p:cNvSpPr/>
            <p:nvPr/>
          </p:nvSpPr>
          <p:spPr>
            <a:xfrm>
              <a:off x="2520437" y="2678989"/>
              <a:ext cx="1346844" cy="249299"/>
            </a:xfrm>
            <a:prstGeom prst="rect">
              <a:avLst/>
            </a:prstGeom>
            <a:noFill/>
          </p:spPr>
          <p:txBody>
            <a:bodyPr wrap="square" lIns="93260" tIns="46630" rIns="93260" bIns="46630" rtlCol="0">
              <a:spAutoFit/>
            </a:bodyPr>
            <a:lstStyle/>
            <a:p>
              <a:pPr algn="ctr" defTabSz="951156"/>
              <a:r>
                <a:rPr lang="en-US" sz="1600" kern="0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Data Factory </a:t>
              </a:r>
            </a:p>
          </p:txBody>
        </p: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3422FD54-2544-404E-80C9-81D1BD8A78D2}"/>
                </a:ext>
              </a:extLst>
            </p:cNvPr>
            <p:cNvGrpSpPr/>
            <p:nvPr/>
          </p:nvGrpSpPr>
          <p:grpSpPr>
            <a:xfrm>
              <a:off x="2935903" y="2198161"/>
              <a:ext cx="423284" cy="416651"/>
              <a:chOff x="5279190" y="5401430"/>
              <a:chExt cx="1101836" cy="1106637"/>
            </a:xfrm>
          </p:grpSpPr>
          <p:sp>
            <p:nvSpPr>
              <p:cNvPr id="323" name="Freeform: Shape 815">
                <a:extLst>
                  <a:ext uri="{FF2B5EF4-FFF2-40B4-BE49-F238E27FC236}">
                    <a16:creationId xmlns:a16="http://schemas.microsoft.com/office/drawing/2014/main" id="{1070C194-E273-44CA-B2AC-FA166D1F4367}"/>
                  </a:ext>
                </a:extLst>
              </p:cNvPr>
              <p:cNvSpPr/>
              <p:nvPr/>
            </p:nvSpPr>
            <p:spPr bwMode="auto">
              <a:xfrm>
                <a:off x="5708249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b="1">
                  <a:solidFill>
                    <a:srgbClr val="50505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1" name="Freeform: Shape 816">
                <a:extLst>
                  <a:ext uri="{FF2B5EF4-FFF2-40B4-BE49-F238E27FC236}">
                    <a16:creationId xmlns:a16="http://schemas.microsoft.com/office/drawing/2014/main" id="{5DED8976-59B4-4BD9-87F3-341AC9B8C1E6}"/>
                  </a:ext>
                </a:extLst>
              </p:cNvPr>
              <p:cNvSpPr/>
              <p:nvPr/>
            </p:nvSpPr>
            <p:spPr bwMode="auto">
              <a:xfrm>
                <a:off x="5921817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b="1">
                  <a:solidFill>
                    <a:srgbClr val="50505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2" name="Freeform: Shape 817">
                <a:extLst>
                  <a:ext uri="{FF2B5EF4-FFF2-40B4-BE49-F238E27FC236}">
                    <a16:creationId xmlns:a16="http://schemas.microsoft.com/office/drawing/2014/main" id="{068156F8-2C34-41C7-BAA1-EB75AC4CD7D9}"/>
                  </a:ext>
                </a:extLst>
              </p:cNvPr>
              <p:cNvSpPr/>
              <p:nvPr/>
            </p:nvSpPr>
            <p:spPr bwMode="auto">
              <a:xfrm>
                <a:off x="6135385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b="1">
                  <a:solidFill>
                    <a:srgbClr val="50505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3" name="Freeform: Shape 818">
                <a:extLst>
                  <a:ext uri="{FF2B5EF4-FFF2-40B4-BE49-F238E27FC236}">
                    <a16:creationId xmlns:a16="http://schemas.microsoft.com/office/drawing/2014/main" id="{061D14D5-DE57-4E24-8312-A7777B47D27C}"/>
                  </a:ext>
                </a:extLst>
              </p:cNvPr>
              <p:cNvSpPr/>
              <p:nvPr/>
            </p:nvSpPr>
            <p:spPr bwMode="auto">
              <a:xfrm>
                <a:off x="5279191" y="5499596"/>
                <a:ext cx="1101835" cy="1008471"/>
              </a:xfrm>
              <a:custGeom>
                <a:avLst/>
                <a:gdLst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245153 w 1101835"/>
                  <a:gd name="connsiteY9" fmla="*/ 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336593 w 1101835"/>
                  <a:gd name="connsiteY9" fmla="*/ 9144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0" fmla="*/ 489041 w 1101835"/>
                  <a:gd name="connsiteY0" fmla="*/ 0 h 1008471"/>
                  <a:gd name="connsiteX1" fmla="*/ 490307 w 1101835"/>
                  <a:gd name="connsiteY1" fmla="*/ 551557 h 1008471"/>
                  <a:gd name="connsiteX2" fmla="*/ 796071 w 1101835"/>
                  <a:gd name="connsiteY2" fmla="*/ 284445 h 1008471"/>
                  <a:gd name="connsiteX3" fmla="*/ 796071 w 1101835"/>
                  <a:gd name="connsiteY3" fmla="*/ 551557 h 1008471"/>
                  <a:gd name="connsiteX4" fmla="*/ 1101835 w 1101835"/>
                  <a:gd name="connsiteY4" fmla="*/ 284445 h 1008471"/>
                  <a:gd name="connsiteX5" fmla="*/ 1101835 w 1101835"/>
                  <a:gd name="connsiteY5" fmla="*/ 1008471 h 1008471"/>
                  <a:gd name="connsiteX6" fmla="*/ 0 w 1101835"/>
                  <a:gd name="connsiteY6" fmla="*/ 1008471 h 1008471"/>
                  <a:gd name="connsiteX7" fmla="*/ 1265 w 1101835"/>
                  <a:gd name="connsiteY7" fmla="*/ 0 h 100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1835" h="1008471">
                    <a:moveTo>
                      <a:pt x="489041" y="0"/>
                    </a:moveTo>
                    <a:lnTo>
                      <a:pt x="490307" y="551557"/>
                    </a:lnTo>
                    <a:lnTo>
                      <a:pt x="796071" y="284445"/>
                    </a:lnTo>
                    <a:lnTo>
                      <a:pt x="796071" y="551557"/>
                    </a:lnTo>
                    <a:lnTo>
                      <a:pt x="1101835" y="284445"/>
                    </a:lnTo>
                    <a:lnTo>
                      <a:pt x="1101835" y="1008471"/>
                    </a:lnTo>
                    <a:lnTo>
                      <a:pt x="0" y="1008471"/>
                    </a:lnTo>
                    <a:cubicBezTo>
                      <a:pt x="422" y="672314"/>
                      <a:pt x="843" y="336157"/>
                      <a:pt x="1265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b="1">
                  <a:solidFill>
                    <a:srgbClr val="50505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4" name="Freeform: Shape 819">
                <a:extLst>
                  <a:ext uri="{FF2B5EF4-FFF2-40B4-BE49-F238E27FC236}">
                    <a16:creationId xmlns:a16="http://schemas.microsoft.com/office/drawing/2014/main" id="{FB2B076D-876A-42D9-9625-050177E83CA6}"/>
                  </a:ext>
                </a:extLst>
              </p:cNvPr>
              <p:cNvSpPr/>
              <p:nvPr/>
            </p:nvSpPr>
            <p:spPr bwMode="auto">
              <a:xfrm>
                <a:off x="5279190" y="5401430"/>
                <a:ext cx="488333" cy="201776"/>
              </a:xfrm>
              <a:custGeom>
                <a:avLst/>
                <a:gdLst>
                  <a:gd name="connsiteX0" fmla="*/ 246301 w 492602"/>
                  <a:gd name="connsiteY0" fmla="*/ 0 h 201776"/>
                  <a:gd name="connsiteX1" fmla="*/ 492602 w 492602"/>
                  <a:gd name="connsiteY1" fmla="*/ 100888 h 201776"/>
                  <a:gd name="connsiteX2" fmla="*/ 246301 w 492602"/>
                  <a:gd name="connsiteY2" fmla="*/ 201776 h 201776"/>
                  <a:gd name="connsiteX3" fmla="*/ 0 w 492602"/>
                  <a:gd name="connsiteY3" fmla="*/ 100888 h 201776"/>
                  <a:gd name="connsiteX4" fmla="*/ 246301 w 492602"/>
                  <a:gd name="connsiteY4" fmla="*/ 0 h 20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602" h="201776">
                    <a:moveTo>
                      <a:pt x="246301" y="0"/>
                    </a:moveTo>
                    <a:cubicBezTo>
                      <a:pt x="382329" y="0"/>
                      <a:pt x="492602" y="45169"/>
                      <a:pt x="492602" y="100888"/>
                    </a:cubicBezTo>
                    <a:cubicBezTo>
                      <a:pt x="492602" y="156607"/>
                      <a:pt x="382329" y="201776"/>
                      <a:pt x="246301" y="201776"/>
                    </a:cubicBezTo>
                    <a:cubicBezTo>
                      <a:pt x="110273" y="201776"/>
                      <a:pt x="0" y="156607"/>
                      <a:pt x="0" y="100888"/>
                    </a:cubicBezTo>
                    <a:cubicBezTo>
                      <a:pt x="0" y="45169"/>
                      <a:pt x="110273" y="0"/>
                      <a:pt x="246301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b="1">
                  <a:solidFill>
                    <a:srgbClr val="50505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144F8962-C4FE-46F2-9247-4ED1EE052CE4}"/>
              </a:ext>
            </a:extLst>
          </p:cNvPr>
          <p:cNvCxnSpPr>
            <a:cxnSpLocks/>
          </p:cNvCxnSpPr>
          <p:nvPr/>
        </p:nvCxnSpPr>
        <p:spPr>
          <a:xfrm>
            <a:off x="1915004" y="3685833"/>
            <a:ext cx="818154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38745A2-6CE9-4B9D-9643-FC031F300E52}"/>
              </a:ext>
            </a:extLst>
          </p:cNvPr>
          <p:cNvCxnSpPr>
            <a:cxnSpLocks/>
          </p:cNvCxnSpPr>
          <p:nvPr/>
        </p:nvCxnSpPr>
        <p:spPr>
          <a:xfrm>
            <a:off x="3723378" y="3685833"/>
            <a:ext cx="1197860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A1A89E95-D3B5-49D2-A9F0-A370F690FB21}"/>
              </a:ext>
            </a:extLst>
          </p:cNvPr>
          <p:cNvSpPr/>
          <p:nvPr/>
        </p:nvSpPr>
        <p:spPr>
          <a:xfrm>
            <a:off x="9630908" y="3999717"/>
            <a:ext cx="1033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spcAft>
                <a:spcPts val="306"/>
              </a:spcAft>
              <a:buSzPct val="90000"/>
              <a:defRPr/>
            </a:pPr>
            <a:r>
              <a:rPr lang="en-US" sz="160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Power BI</a:t>
            </a:r>
          </a:p>
        </p:txBody>
      </p: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D628C6DE-F578-48CA-8E2F-124A58DEE878}"/>
              </a:ext>
            </a:extLst>
          </p:cNvPr>
          <p:cNvCxnSpPr>
            <a:cxnSpLocks/>
          </p:cNvCxnSpPr>
          <p:nvPr/>
        </p:nvCxnSpPr>
        <p:spPr>
          <a:xfrm>
            <a:off x="8152828" y="3695273"/>
            <a:ext cx="1766631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E1345B1-F77B-4705-9C09-E8D4BEA014F2}"/>
              </a:ext>
            </a:extLst>
          </p:cNvPr>
          <p:cNvCxnSpPr>
            <a:cxnSpLocks/>
          </p:cNvCxnSpPr>
          <p:nvPr/>
        </p:nvCxnSpPr>
        <p:spPr>
          <a:xfrm>
            <a:off x="5920877" y="3685833"/>
            <a:ext cx="977103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3593416-4E97-4B90-A58E-60FA726EBA03}"/>
              </a:ext>
            </a:extLst>
          </p:cNvPr>
          <p:cNvGrpSpPr/>
          <p:nvPr/>
        </p:nvGrpSpPr>
        <p:grpSpPr>
          <a:xfrm>
            <a:off x="9985690" y="3569265"/>
            <a:ext cx="406066" cy="309124"/>
            <a:chOff x="2502877" y="2643553"/>
            <a:chExt cx="3651737" cy="2779942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0B8986B-02DF-4C4E-B95C-A18CC14E3672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8A11415-2EA5-4D11-A781-72D213806266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5644C5E-FEC1-4CDC-BC0B-60AFB18C9EEE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26D3636-6315-4AC5-BB4A-30DA660EBCA0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Freeform: Shape 581">
              <a:extLst>
                <a:ext uri="{FF2B5EF4-FFF2-40B4-BE49-F238E27FC236}">
                  <a16:creationId xmlns:a16="http://schemas.microsoft.com/office/drawing/2014/main" id="{EC6A0BA3-0769-4CD0-AA5D-9C753095E994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E9ACBC01-5919-436A-9455-ADEA3B141007}"/>
              </a:ext>
            </a:extLst>
          </p:cNvPr>
          <p:cNvSpPr/>
          <p:nvPr/>
        </p:nvSpPr>
        <p:spPr>
          <a:xfrm>
            <a:off x="6824648" y="3942150"/>
            <a:ext cx="1457038" cy="586613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algn="ctr" defTabSz="951156">
              <a:defRPr/>
            </a:pPr>
            <a:r>
              <a:rPr lang="en-US" sz="1600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Databricks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9A59C1F-2E15-40D1-98F2-308B76D66F62}"/>
              </a:ext>
            </a:extLst>
          </p:cNvPr>
          <p:cNvGrpSpPr/>
          <p:nvPr/>
        </p:nvGrpSpPr>
        <p:grpSpPr>
          <a:xfrm>
            <a:off x="7234833" y="3324504"/>
            <a:ext cx="603554" cy="553885"/>
            <a:chOff x="5818113" y="2550840"/>
            <a:chExt cx="529278" cy="431824"/>
          </a:xfrm>
        </p:grpSpPr>
        <p:sp>
          <p:nvSpPr>
            <p:cNvPr id="206" name="Diamond 205">
              <a:extLst>
                <a:ext uri="{FF2B5EF4-FFF2-40B4-BE49-F238E27FC236}">
                  <a16:creationId xmlns:a16="http://schemas.microsoft.com/office/drawing/2014/main" id="{B2175F1A-E8AA-4E00-81DD-12DCBA3D41B6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7CF3F1F-40E0-4E42-8CC6-DF0B7B0083D4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C6902B04-E4A4-484A-BAFA-810BF0BB8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74" y="2995503"/>
            <a:ext cx="808682" cy="808682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4835A41-979E-4641-996B-1668D5512D10}"/>
              </a:ext>
            </a:extLst>
          </p:cNvPr>
          <p:cNvGrpSpPr/>
          <p:nvPr/>
        </p:nvGrpSpPr>
        <p:grpSpPr>
          <a:xfrm>
            <a:off x="5020057" y="3254543"/>
            <a:ext cx="790740" cy="699807"/>
            <a:chOff x="8376458" y="5925518"/>
            <a:chExt cx="1045926" cy="901512"/>
          </a:xfrm>
        </p:grpSpPr>
        <p:sp>
          <p:nvSpPr>
            <p:cNvPr id="208" name="Star: 4 Points 8">
              <a:extLst>
                <a:ext uri="{FF2B5EF4-FFF2-40B4-BE49-F238E27FC236}">
                  <a16:creationId xmlns:a16="http://schemas.microsoft.com/office/drawing/2014/main" id="{1819D985-CA3B-4935-B61C-A2CCF06326BE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Star: 4 Points 8">
              <a:extLst>
                <a:ext uri="{FF2B5EF4-FFF2-40B4-BE49-F238E27FC236}">
                  <a16:creationId xmlns:a16="http://schemas.microsoft.com/office/drawing/2014/main" id="{D0ECFE14-335B-437C-928B-4E23CC323945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B045A809-18E2-4197-B9B8-AF80D4E054E8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0" name="Oval 9">
              <a:extLst>
                <a:ext uri="{FF2B5EF4-FFF2-40B4-BE49-F238E27FC236}">
                  <a16:creationId xmlns:a16="http://schemas.microsoft.com/office/drawing/2014/main" id="{4ED703AC-EF7D-4CB5-8587-313E746C8ADA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B33CF648-F353-4848-8CCC-E990477A1564}"/>
              </a:ext>
            </a:extLst>
          </p:cNvPr>
          <p:cNvSpPr/>
          <p:nvPr/>
        </p:nvSpPr>
        <p:spPr>
          <a:xfrm>
            <a:off x="4646818" y="4004380"/>
            <a:ext cx="1457038" cy="340392"/>
          </a:xfrm>
          <a:prstGeom prst="rect">
            <a:avLst/>
          </a:prstGeom>
          <a:noFill/>
        </p:spPr>
        <p:txBody>
          <a:bodyPr wrap="square" lIns="93260" tIns="46630" rIns="93260" bIns="46630" rtlCol="0">
            <a:spAutoFit/>
          </a:bodyPr>
          <a:lstStyle/>
          <a:p>
            <a:pPr algn="ctr" defTabSz="951156">
              <a:defRPr/>
            </a:pPr>
            <a:r>
              <a:rPr lang="en-US" sz="1600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Cosmos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CAF481-5003-4FB1-8DAF-618446A37B13}"/>
              </a:ext>
            </a:extLst>
          </p:cNvPr>
          <p:cNvSpPr txBox="1"/>
          <p:nvPr/>
        </p:nvSpPr>
        <p:spPr>
          <a:xfrm>
            <a:off x="378990" y="4651583"/>
            <a:ext cx="1562266" cy="17112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Orders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Order_Details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Customer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Categories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Products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55A3CF1-4226-460C-8122-3BA47CC31CE7}"/>
              </a:ext>
            </a:extLst>
          </p:cNvPr>
          <p:cNvSpPr txBox="1"/>
          <p:nvPr/>
        </p:nvSpPr>
        <p:spPr>
          <a:xfrm>
            <a:off x="2076849" y="2339891"/>
            <a:ext cx="2316297" cy="8156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Pipe1 – </a:t>
            </a:r>
            <a:r>
              <a:rPr lang="en-US" sz="1600" dirty="0" err="1">
                <a:solidFill>
                  <a:schemeClr val="accent1"/>
                </a:solidFill>
              </a:rPr>
              <a:t>IterateTables</a:t>
            </a:r>
            <a:endParaRPr lang="en-US" sz="16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Pipe2 -  </a:t>
            </a:r>
            <a:r>
              <a:rPr lang="en-US" sz="1600" dirty="0" err="1">
                <a:solidFill>
                  <a:schemeClr val="accent1"/>
                </a:solidFill>
              </a:rPr>
              <a:t>BulkLoad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0CD369D-74F7-4683-8F6A-9051702ECB7B}"/>
              </a:ext>
            </a:extLst>
          </p:cNvPr>
          <p:cNvSpPr txBox="1"/>
          <p:nvPr/>
        </p:nvSpPr>
        <p:spPr>
          <a:xfrm>
            <a:off x="4360545" y="2132042"/>
            <a:ext cx="2316297" cy="11141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CosmosAcct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    Database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        Northwind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A5572A4E-6BFA-4FA7-8433-2E6D9030655A}"/>
              </a:ext>
            </a:extLst>
          </p:cNvPr>
          <p:cNvSpPr txBox="1"/>
          <p:nvPr/>
        </p:nvSpPr>
        <p:spPr>
          <a:xfrm>
            <a:off x="6578671" y="2159141"/>
            <a:ext cx="2316297" cy="14126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Workspace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    Notebook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        Cluster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  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0A5CE-6A66-40A5-BC48-57A11FD39873}"/>
              </a:ext>
            </a:extLst>
          </p:cNvPr>
          <p:cNvGrpSpPr/>
          <p:nvPr/>
        </p:nvGrpSpPr>
        <p:grpSpPr>
          <a:xfrm>
            <a:off x="8366941" y="3232724"/>
            <a:ext cx="1319388" cy="431346"/>
            <a:chOff x="7958520" y="3198201"/>
            <a:chExt cx="1319388" cy="431346"/>
          </a:xfrm>
        </p:grpSpPr>
        <p:pic>
          <p:nvPicPr>
            <p:cNvPr id="267" name="Picture 2">
              <a:extLst>
                <a:ext uri="{FF2B5EF4-FFF2-40B4-BE49-F238E27FC236}">
                  <a16:creationId xmlns:a16="http://schemas.microsoft.com/office/drawing/2014/main" id="{B3DAC917-6D46-4EDE-81E6-D4CA91520A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70"/>
            <a:stretch/>
          </p:blipFill>
          <p:spPr bwMode="auto">
            <a:xfrm>
              <a:off x="7958520" y="3198201"/>
              <a:ext cx="780390" cy="394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C5D7F7B9-2BBB-425B-BCA3-469BB9DA0AB2}"/>
                </a:ext>
              </a:extLst>
            </p:cNvPr>
            <p:cNvSpPr/>
            <p:nvPr/>
          </p:nvSpPr>
          <p:spPr>
            <a:xfrm>
              <a:off x="8524384" y="3258377"/>
              <a:ext cx="753524" cy="371170"/>
            </a:xfrm>
            <a:prstGeom prst="rect">
              <a:avLst/>
            </a:prstGeom>
            <a:noFill/>
          </p:spPr>
          <p:txBody>
            <a:bodyPr wrap="square" lIns="93260" tIns="46630" rIns="93260" bIns="46630" rtlCol="0">
              <a:spAutoFit/>
            </a:bodyPr>
            <a:lstStyle/>
            <a:p>
              <a:pPr algn="ctr" defTabSz="951156">
                <a:defRPr/>
              </a:pPr>
              <a:r>
                <a:rPr lang="en-US" b="1" kern="0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SQL</a:t>
              </a: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9304A6F9-C4E1-4961-B03E-E74D5C8B3327}"/>
              </a:ext>
            </a:extLst>
          </p:cNvPr>
          <p:cNvSpPr txBox="1"/>
          <p:nvPr/>
        </p:nvSpPr>
        <p:spPr>
          <a:xfrm>
            <a:off x="4503650" y="4531318"/>
            <a:ext cx="1562266" cy="17112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Orders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Order_Details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Customer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Categories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Products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98090DD-9851-4BCE-8C24-44CDF7DFF516}"/>
              </a:ext>
            </a:extLst>
          </p:cNvPr>
          <p:cNvSpPr txBox="1"/>
          <p:nvPr/>
        </p:nvSpPr>
        <p:spPr>
          <a:xfrm>
            <a:off x="6894362" y="4906804"/>
            <a:ext cx="1562266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</a:rPr>
              <a:t>Count of Orders by Category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A656C5E-FFEF-4687-88E1-57C84FB150CD}"/>
              </a:ext>
            </a:extLst>
          </p:cNvPr>
          <p:cNvSpPr/>
          <p:nvPr/>
        </p:nvSpPr>
        <p:spPr bwMode="auto">
          <a:xfrm>
            <a:off x="6279859" y="5196091"/>
            <a:ext cx="480620" cy="38169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1" name="Freeform 5">
            <a:extLst>
              <a:ext uri="{FF2B5EF4-FFF2-40B4-BE49-F238E27FC236}">
                <a16:creationId xmlns:a16="http://schemas.microsoft.com/office/drawing/2014/main" id="{20EB679E-4F22-4FD5-8FB4-E1D21F9BEA7A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9967136" y="5109746"/>
            <a:ext cx="1259454" cy="554378"/>
          </a:xfrm>
          <a:custGeom>
            <a:avLst/>
            <a:gdLst>
              <a:gd name="T0" fmla="*/ 533 w 804"/>
              <a:gd name="T1" fmla="*/ 115 h 352"/>
              <a:gd name="T2" fmla="*/ 529 w 804"/>
              <a:gd name="T3" fmla="*/ 169 h 352"/>
              <a:gd name="T4" fmla="*/ 535 w 804"/>
              <a:gd name="T5" fmla="*/ 225 h 352"/>
              <a:gd name="T6" fmla="*/ 616 w 804"/>
              <a:gd name="T7" fmla="*/ 238 h 352"/>
              <a:gd name="T8" fmla="*/ 578 w 804"/>
              <a:gd name="T9" fmla="*/ 203 h 352"/>
              <a:gd name="T10" fmla="*/ 542 w 804"/>
              <a:gd name="T11" fmla="*/ 150 h 352"/>
              <a:gd name="T12" fmla="*/ 601 w 804"/>
              <a:gd name="T13" fmla="*/ 150 h 352"/>
              <a:gd name="T14" fmla="*/ 642 w 804"/>
              <a:gd name="T15" fmla="*/ 235 h 352"/>
              <a:gd name="T16" fmla="*/ 668 w 804"/>
              <a:gd name="T17" fmla="*/ 148 h 352"/>
              <a:gd name="T18" fmla="*/ 645 w 804"/>
              <a:gd name="T19" fmla="*/ 170 h 352"/>
              <a:gd name="T20" fmla="*/ 688 w 804"/>
              <a:gd name="T21" fmla="*/ 221 h 352"/>
              <a:gd name="T22" fmla="*/ 720 w 804"/>
              <a:gd name="T23" fmla="*/ 220 h 352"/>
              <a:gd name="T24" fmla="*/ 738 w 804"/>
              <a:gd name="T25" fmla="*/ 240 h 352"/>
              <a:gd name="T26" fmla="*/ 718 w 804"/>
              <a:gd name="T27" fmla="*/ 154 h 352"/>
              <a:gd name="T28" fmla="*/ 774 w 804"/>
              <a:gd name="T29" fmla="*/ 198 h 352"/>
              <a:gd name="T30" fmla="*/ 721 w 804"/>
              <a:gd name="T31" fmla="*/ 167 h 352"/>
              <a:gd name="T32" fmla="*/ 790 w 804"/>
              <a:gd name="T33" fmla="*/ 238 h 352"/>
              <a:gd name="T34" fmla="*/ 255 w 804"/>
              <a:gd name="T35" fmla="*/ 204 h 352"/>
              <a:gd name="T36" fmla="*/ 255 w 804"/>
              <a:gd name="T37" fmla="*/ 204 h 352"/>
              <a:gd name="T38" fmla="*/ 311 w 804"/>
              <a:gd name="T39" fmla="*/ 160 h 352"/>
              <a:gd name="T40" fmla="*/ 311 w 804"/>
              <a:gd name="T41" fmla="*/ 276 h 352"/>
              <a:gd name="T42" fmla="*/ 255 w 804"/>
              <a:gd name="T43" fmla="*/ 144 h 352"/>
              <a:gd name="T44" fmla="*/ 255 w 804"/>
              <a:gd name="T45" fmla="*/ 72 h 352"/>
              <a:gd name="T46" fmla="*/ 255 w 804"/>
              <a:gd name="T47" fmla="*/ 72 h 352"/>
              <a:gd name="T48" fmla="*/ 255 w 804"/>
              <a:gd name="T49" fmla="*/ 248 h 352"/>
              <a:gd name="T50" fmla="*/ 311 w 804"/>
              <a:gd name="T51" fmla="*/ 204 h 352"/>
              <a:gd name="T52" fmla="*/ 311 w 804"/>
              <a:gd name="T53" fmla="*/ 188 h 352"/>
              <a:gd name="T54" fmla="*/ 255 w 804"/>
              <a:gd name="T55" fmla="*/ 144 h 352"/>
              <a:gd name="T56" fmla="*/ 255 w 804"/>
              <a:gd name="T57" fmla="*/ 144 h 352"/>
              <a:gd name="T58" fmla="*/ 311 w 804"/>
              <a:gd name="T59" fmla="*/ 72 h 352"/>
              <a:gd name="T60" fmla="*/ 208 w 804"/>
              <a:gd name="T61" fmla="*/ 0 h 352"/>
              <a:gd name="T62" fmla="*/ 208 w 804"/>
              <a:gd name="T63" fmla="*/ 312 h 352"/>
              <a:gd name="T64" fmla="*/ 339 w 804"/>
              <a:gd name="T65" fmla="*/ 36 h 352"/>
              <a:gd name="T66" fmla="*/ 99 w 804"/>
              <a:gd name="T67" fmla="*/ 194 h 352"/>
              <a:gd name="T68" fmla="*/ 97 w 804"/>
              <a:gd name="T69" fmla="*/ 190 h 352"/>
              <a:gd name="T70" fmla="*/ 78 w 804"/>
              <a:gd name="T71" fmla="*/ 237 h 352"/>
              <a:gd name="T72" fmla="*/ 81 w 804"/>
              <a:gd name="T73" fmla="*/ 112 h 352"/>
              <a:gd name="T74" fmla="*/ 98 w 804"/>
              <a:gd name="T75" fmla="*/ 157 h 352"/>
              <a:gd name="T76" fmla="*/ 100 w 804"/>
              <a:gd name="T77" fmla="*/ 155 h 352"/>
              <a:gd name="T78" fmla="*/ 146 w 804"/>
              <a:gd name="T79" fmla="*/ 108 h 352"/>
              <a:gd name="T80" fmla="*/ 339 w 804"/>
              <a:gd name="T81" fmla="*/ 300 h 352"/>
              <a:gd name="T82" fmla="*/ 239 w 804"/>
              <a:gd name="T83" fmla="*/ 248 h 352"/>
              <a:gd name="T84" fmla="*/ 239 w 804"/>
              <a:gd name="T85" fmla="*/ 204 h 352"/>
              <a:gd name="T86" fmla="*/ 239 w 804"/>
              <a:gd name="T87" fmla="*/ 160 h 352"/>
              <a:gd name="T88" fmla="*/ 239 w 804"/>
              <a:gd name="T89" fmla="*/ 116 h 352"/>
              <a:gd name="T90" fmla="*/ 239 w 804"/>
              <a:gd name="T91" fmla="*/ 72 h 352"/>
              <a:gd name="T92" fmla="*/ 339 w 804"/>
              <a:gd name="T93" fmla="*/ 300 h 352"/>
              <a:gd name="T94" fmla="*/ 311 w 804"/>
              <a:gd name="T95" fmla="*/ 276 h 352"/>
              <a:gd name="T96" fmla="*/ 255 w 804"/>
              <a:gd name="T97" fmla="*/ 232 h 352"/>
              <a:gd name="T98" fmla="*/ 255 w 804"/>
              <a:gd name="T99" fmla="*/ 160 h 352"/>
              <a:gd name="T100" fmla="*/ 311 w 804"/>
              <a:gd name="T101" fmla="*/ 116 h 352"/>
              <a:gd name="T102" fmla="*/ 311 w 804"/>
              <a:gd name="T103" fmla="*/ 116 h 352"/>
              <a:gd name="T104" fmla="*/ 311 w 804"/>
              <a:gd name="T105" fmla="*/ 10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04" h="352">
                <a:moveTo>
                  <a:pt x="535" y="238"/>
                </a:moveTo>
                <a:cubicBezTo>
                  <a:pt x="470" y="238"/>
                  <a:pt x="470" y="238"/>
                  <a:pt x="470" y="238"/>
                </a:cubicBezTo>
                <a:cubicBezTo>
                  <a:pt x="470" y="115"/>
                  <a:pt x="470" y="115"/>
                  <a:pt x="470" y="115"/>
                </a:cubicBezTo>
                <a:cubicBezTo>
                  <a:pt x="533" y="115"/>
                  <a:pt x="533" y="115"/>
                  <a:pt x="533" y="115"/>
                </a:cubicBezTo>
                <a:cubicBezTo>
                  <a:pt x="533" y="128"/>
                  <a:pt x="533" y="128"/>
                  <a:pt x="533" y="128"/>
                </a:cubicBezTo>
                <a:cubicBezTo>
                  <a:pt x="485" y="128"/>
                  <a:pt x="485" y="128"/>
                  <a:pt x="485" y="128"/>
                </a:cubicBezTo>
                <a:cubicBezTo>
                  <a:pt x="485" y="169"/>
                  <a:pt x="485" y="169"/>
                  <a:pt x="485" y="169"/>
                </a:cubicBezTo>
                <a:cubicBezTo>
                  <a:pt x="529" y="169"/>
                  <a:pt x="529" y="169"/>
                  <a:pt x="529" y="169"/>
                </a:cubicBezTo>
                <a:cubicBezTo>
                  <a:pt x="529" y="182"/>
                  <a:pt x="529" y="182"/>
                  <a:pt x="529" y="182"/>
                </a:cubicBezTo>
                <a:cubicBezTo>
                  <a:pt x="485" y="182"/>
                  <a:pt x="485" y="182"/>
                  <a:pt x="485" y="182"/>
                </a:cubicBezTo>
                <a:cubicBezTo>
                  <a:pt x="485" y="225"/>
                  <a:pt x="485" y="225"/>
                  <a:pt x="485" y="225"/>
                </a:cubicBezTo>
                <a:cubicBezTo>
                  <a:pt x="535" y="225"/>
                  <a:pt x="535" y="225"/>
                  <a:pt x="535" y="225"/>
                </a:cubicBezTo>
                <a:lnTo>
                  <a:pt x="535" y="238"/>
                </a:lnTo>
                <a:close/>
                <a:moveTo>
                  <a:pt x="617" y="150"/>
                </a:moveTo>
                <a:cubicBezTo>
                  <a:pt x="587" y="195"/>
                  <a:pt x="587" y="195"/>
                  <a:pt x="587" y="195"/>
                </a:cubicBezTo>
                <a:cubicBezTo>
                  <a:pt x="616" y="238"/>
                  <a:pt x="616" y="238"/>
                  <a:pt x="616" y="238"/>
                </a:cubicBezTo>
                <a:cubicBezTo>
                  <a:pt x="600" y="238"/>
                  <a:pt x="600" y="238"/>
                  <a:pt x="600" y="238"/>
                </a:cubicBezTo>
                <a:cubicBezTo>
                  <a:pt x="583" y="210"/>
                  <a:pt x="583" y="210"/>
                  <a:pt x="583" y="210"/>
                </a:cubicBezTo>
                <a:cubicBezTo>
                  <a:pt x="579" y="203"/>
                  <a:pt x="579" y="203"/>
                  <a:pt x="579" y="203"/>
                </a:cubicBezTo>
                <a:cubicBezTo>
                  <a:pt x="578" y="203"/>
                  <a:pt x="578" y="203"/>
                  <a:pt x="578" y="203"/>
                </a:cubicBezTo>
                <a:cubicBezTo>
                  <a:pt x="557" y="238"/>
                  <a:pt x="557" y="238"/>
                  <a:pt x="557" y="238"/>
                </a:cubicBezTo>
                <a:cubicBezTo>
                  <a:pt x="541" y="238"/>
                  <a:pt x="541" y="238"/>
                  <a:pt x="541" y="238"/>
                </a:cubicBezTo>
                <a:cubicBezTo>
                  <a:pt x="571" y="195"/>
                  <a:pt x="571" y="195"/>
                  <a:pt x="571" y="195"/>
                </a:cubicBezTo>
                <a:cubicBezTo>
                  <a:pt x="542" y="150"/>
                  <a:pt x="542" y="150"/>
                  <a:pt x="542" y="150"/>
                </a:cubicBezTo>
                <a:cubicBezTo>
                  <a:pt x="558" y="150"/>
                  <a:pt x="558" y="150"/>
                  <a:pt x="558" y="150"/>
                </a:cubicBezTo>
                <a:cubicBezTo>
                  <a:pt x="570" y="172"/>
                  <a:pt x="577" y="184"/>
                  <a:pt x="579" y="187"/>
                </a:cubicBezTo>
                <a:cubicBezTo>
                  <a:pt x="579" y="187"/>
                  <a:pt x="579" y="187"/>
                  <a:pt x="579" y="187"/>
                </a:cubicBezTo>
                <a:cubicBezTo>
                  <a:pt x="601" y="150"/>
                  <a:pt x="601" y="150"/>
                  <a:pt x="601" y="150"/>
                </a:cubicBezTo>
                <a:lnTo>
                  <a:pt x="617" y="150"/>
                </a:lnTo>
                <a:close/>
                <a:moveTo>
                  <a:pt x="688" y="234"/>
                </a:moveTo>
                <a:cubicBezTo>
                  <a:pt x="681" y="238"/>
                  <a:pt x="673" y="240"/>
                  <a:pt x="664" y="240"/>
                </a:cubicBezTo>
                <a:cubicBezTo>
                  <a:pt x="656" y="240"/>
                  <a:pt x="649" y="239"/>
                  <a:pt x="642" y="235"/>
                </a:cubicBezTo>
                <a:cubicBezTo>
                  <a:pt x="636" y="231"/>
                  <a:pt x="631" y="226"/>
                  <a:pt x="627" y="219"/>
                </a:cubicBezTo>
                <a:cubicBezTo>
                  <a:pt x="624" y="212"/>
                  <a:pt x="622" y="205"/>
                  <a:pt x="622" y="196"/>
                </a:cubicBezTo>
                <a:cubicBezTo>
                  <a:pt x="622" y="182"/>
                  <a:pt x="626" y="170"/>
                  <a:pt x="634" y="161"/>
                </a:cubicBezTo>
                <a:cubicBezTo>
                  <a:pt x="643" y="152"/>
                  <a:pt x="654" y="148"/>
                  <a:pt x="668" y="148"/>
                </a:cubicBezTo>
                <a:cubicBezTo>
                  <a:pt x="675" y="148"/>
                  <a:pt x="682" y="150"/>
                  <a:pt x="688" y="153"/>
                </a:cubicBezTo>
                <a:cubicBezTo>
                  <a:pt x="688" y="167"/>
                  <a:pt x="688" y="167"/>
                  <a:pt x="688" y="167"/>
                </a:cubicBezTo>
                <a:cubicBezTo>
                  <a:pt x="681" y="162"/>
                  <a:pt x="674" y="160"/>
                  <a:pt x="667" y="160"/>
                </a:cubicBezTo>
                <a:cubicBezTo>
                  <a:pt x="658" y="160"/>
                  <a:pt x="651" y="163"/>
                  <a:pt x="645" y="170"/>
                </a:cubicBezTo>
                <a:cubicBezTo>
                  <a:pt x="639" y="176"/>
                  <a:pt x="636" y="185"/>
                  <a:pt x="636" y="195"/>
                </a:cubicBezTo>
                <a:cubicBezTo>
                  <a:pt x="636" y="205"/>
                  <a:pt x="639" y="213"/>
                  <a:pt x="644" y="219"/>
                </a:cubicBezTo>
                <a:cubicBezTo>
                  <a:pt x="650" y="225"/>
                  <a:pt x="657" y="228"/>
                  <a:pt x="666" y="228"/>
                </a:cubicBezTo>
                <a:cubicBezTo>
                  <a:pt x="674" y="228"/>
                  <a:pt x="681" y="226"/>
                  <a:pt x="688" y="221"/>
                </a:cubicBezTo>
                <a:lnTo>
                  <a:pt x="688" y="234"/>
                </a:lnTo>
                <a:close/>
                <a:moveTo>
                  <a:pt x="774" y="198"/>
                </a:moveTo>
                <a:cubicBezTo>
                  <a:pt x="712" y="198"/>
                  <a:pt x="712" y="198"/>
                  <a:pt x="712" y="198"/>
                </a:cubicBezTo>
                <a:cubicBezTo>
                  <a:pt x="713" y="208"/>
                  <a:pt x="715" y="215"/>
                  <a:pt x="720" y="220"/>
                </a:cubicBezTo>
                <a:cubicBezTo>
                  <a:pt x="725" y="226"/>
                  <a:pt x="732" y="228"/>
                  <a:pt x="741" y="228"/>
                </a:cubicBezTo>
                <a:cubicBezTo>
                  <a:pt x="751" y="228"/>
                  <a:pt x="760" y="225"/>
                  <a:pt x="768" y="219"/>
                </a:cubicBezTo>
                <a:cubicBezTo>
                  <a:pt x="768" y="232"/>
                  <a:pt x="768" y="232"/>
                  <a:pt x="768" y="232"/>
                </a:cubicBezTo>
                <a:cubicBezTo>
                  <a:pt x="761" y="238"/>
                  <a:pt x="750" y="240"/>
                  <a:pt x="738" y="240"/>
                </a:cubicBezTo>
                <a:cubicBezTo>
                  <a:pt x="725" y="240"/>
                  <a:pt x="715" y="236"/>
                  <a:pt x="708" y="228"/>
                </a:cubicBezTo>
                <a:cubicBezTo>
                  <a:pt x="701" y="220"/>
                  <a:pt x="698" y="209"/>
                  <a:pt x="698" y="195"/>
                </a:cubicBezTo>
                <a:cubicBezTo>
                  <a:pt x="698" y="186"/>
                  <a:pt x="700" y="178"/>
                  <a:pt x="703" y="171"/>
                </a:cubicBezTo>
                <a:cubicBezTo>
                  <a:pt x="707" y="164"/>
                  <a:pt x="711" y="158"/>
                  <a:pt x="718" y="154"/>
                </a:cubicBezTo>
                <a:cubicBezTo>
                  <a:pt x="724" y="150"/>
                  <a:pt x="731" y="148"/>
                  <a:pt x="738" y="148"/>
                </a:cubicBezTo>
                <a:cubicBezTo>
                  <a:pt x="750" y="148"/>
                  <a:pt x="759" y="152"/>
                  <a:pt x="765" y="159"/>
                </a:cubicBezTo>
                <a:cubicBezTo>
                  <a:pt x="771" y="167"/>
                  <a:pt x="774" y="177"/>
                  <a:pt x="774" y="190"/>
                </a:cubicBezTo>
                <a:lnTo>
                  <a:pt x="774" y="198"/>
                </a:lnTo>
                <a:close/>
                <a:moveTo>
                  <a:pt x="760" y="186"/>
                </a:moveTo>
                <a:cubicBezTo>
                  <a:pt x="760" y="178"/>
                  <a:pt x="758" y="171"/>
                  <a:pt x="754" y="167"/>
                </a:cubicBezTo>
                <a:cubicBezTo>
                  <a:pt x="750" y="162"/>
                  <a:pt x="745" y="160"/>
                  <a:pt x="738" y="160"/>
                </a:cubicBezTo>
                <a:cubicBezTo>
                  <a:pt x="732" y="160"/>
                  <a:pt x="726" y="162"/>
                  <a:pt x="721" y="167"/>
                </a:cubicBezTo>
                <a:cubicBezTo>
                  <a:pt x="717" y="172"/>
                  <a:pt x="714" y="178"/>
                  <a:pt x="713" y="186"/>
                </a:cubicBezTo>
                <a:lnTo>
                  <a:pt x="760" y="186"/>
                </a:lnTo>
                <a:close/>
                <a:moveTo>
                  <a:pt x="804" y="238"/>
                </a:moveTo>
                <a:cubicBezTo>
                  <a:pt x="790" y="238"/>
                  <a:pt x="790" y="238"/>
                  <a:pt x="790" y="238"/>
                </a:cubicBezTo>
                <a:cubicBezTo>
                  <a:pt x="790" y="108"/>
                  <a:pt x="790" y="108"/>
                  <a:pt x="790" y="108"/>
                </a:cubicBezTo>
                <a:cubicBezTo>
                  <a:pt x="804" y="108"/>
                  <a:pt x="804" y="108"/>
                  <a:pt x="804" y="108"/>
                </a:cubicBezTo>
                <a:lnTo>
                  <a:pt x="804" y="238"/>
                </a:lnTo>
                <a:close/>
                <a:moveTo>
                  <a:pt x="255" y="204"/>
                </a:moveTo>
                <a:cubicBezTo>
                  <a:pt x="255" y="232"/>
                  <a:pt x="255" y="232"/>
                  <a:pt x="255" y="232"/>
                </a:cubicBezTo>
                <a:cubicBezTo>
                  <a:pt x="311" y="232"/>
                  <a:pt x="311" y="232"/>
                  <a:pt x="311" y="232"/>
                </a:cubicBezTo>
                <a:cubicBezTo>
                  <a:pt x="311" y="204"/>
                  <a:pt x="311" y="204"/>
                  <a:pt x="311" y="204"/>
                </a:cubicBezTo>
                <a:lnTo>
                  <a:pt x="255" y="204"/>
                </a:lnTo>
                <a:close/>
                <a:moveTo>
                  <a:pt x="255" y="160"/>
                </a:moveTo>
                <a:cubicBezTo>
                  <a:pt x="255" y="188"/>
                  <a:pt x="255" y="188"/>
                  <a:pt x="255" y="188"/>
                </a:cubicBezTo>
                <a:cubicBezTo>
                  <a:pt x="311" y="188"/>
                  <a:pt x="311" y="188"/>
                  <a:pt x="311" y="188"/>
                </a:cubicBezTo>
                <a:cubicBezTo>
                  <a:pt x="311" y="160"/>
                  <a:pt x="311" y="160"/>
                  <a:pt x="311" y="160"/>
                </a:cubicBezTo>
                <a:lnTo>
                  <a:pt x="255" y="160"/>
                </a:lnTo>
                <a:close/>
                <a:moveTo>
                  <a:pt x="255" y="248"/>
                </a:moveTo>
                <a:cubicBezTo>
                  <a:pt x="255" y="276"/>
                  <a:pt x="255" y="276"/>
                  <a:pt x="255" y="276"/>
                </a:cubicBezTo>
                <a:cubicBezTo>
                  <a:pt x="311" y="276"/>
                  <a:pt x="311" y="276"/>
                  <a:pt x="311" y="276"/>
                </a:cubicBezTo>
                <a:cubicBezTo>
                  <a:pt x="311" y="248"/>
                  <a:pt x="311" y="248"/>
                  <a:pt x="311" y="248"/>
                </a:cubicBezTo>
                <a:lnTo>
                  <a:pt x="255" y="248"/>
                </a:lnTo>
                <a:close/>
                <a:moveTo>
                  <a:pt x="255" y="116"/>
                </a:moveTo>
                <a:cubicBezTo>
                  <a:pt x="255" y="144"/>
                  <a:pt x="255" y="144"/>
                  <a:pt x="255" y="144"/>
                </a:cubicBezTo>
                <a:cubicBezTo>
                  <a:pt x="311" y="144"/>
                  <a:pt x="311" y="144"/>
                  <a:pt x="311" y="144"/>
                </a:cubicBezTo>
                <a:cubicBezTo>
                  <a:pt x="311" y="116"/>
                  <a:pt x="311" y="116"/>
                  <a:pt x="311" y="116"/>
                </a:cubicBezTo>
                <a:lnTo>
                  <a:pt x="255" y="116"/>
                </a:lnTo>
                <a:close/>
                <a:moveTo>
                  <a:pt x="255" y="72"/>
                </a:moveTo>
                <a:cubicBezTo>
                  <a:pt x="255" y="100"/>
                  <a:pt x="255" y="100"/>
                  <a:pt x="255" y="100"/>
                </a:cubicBezTo>
                <a:cubicBezTo>
                  <a:pt x="311" y="100"/>
                  <a:pt x="311" y="100"/>
                  <a:pt x="311" y="100"/>
                </a:cubicBezTo>
                <a:cubicBezTo>
                  <a:pt x="311" y="72"/>
                  <a:pt x="311" y="72"/>
                  <a:pt x="311" y="72"/>
                </a:cubicBezTo>
                <a:lnTo>
                  <a:pt x="255" y="72"/>
                </a:lnTo>
                <a:close/>
                <a:moveTo>
                  <a:pt x="255" y="276"/>
                </a:moveTo>
                <a:cubicBezTo>
                  <a:pt x="311" y="276"/>
                  <a:pt x="311" y="276"/>
                  <a:pt x="311" y="276"/>
                </a:cubicBezTo>
                <a:cubicBezTo>
                  <a:pt x="311" y="248"/>
                  <a:pt x="311" y="248"/>
                  <a:pt x="311" y="248"/>
                </a:cubicBezTo>
                <a:cubicBezTo>
                  <a:pt x="255" y="248"/>
                  <a:pt x="255" y="248"/>
                  <a:pt x="255" y="248"/>
                </a:cubicBezTo>
                <a:lnTo>
                  <a:pt x="255" y="276"/>
                </a:lnTo>
                <a:close/>
                <a:moveTo>
                  <a:pt x="255" y="232"/>
                </a:moveTo>
                <a:cubicBezTo>
                  <a:pt x="311" y="232"/>
                  <a:pt x="311" y="232"/>
                  <a:pt x="311" y="232"/>
                </a:cubicBezTo>
                <a:cubicBezTo>
                  <a:pt x="311" y="204"/>
                  <a:pt x="311" y="204"/>
                  <a:pt x="311" y="204"/>
                </a:cubicBezTo>
                <a:cubicBezTo>
                  <a:pt x="255" y="204"/>
                  <a:pt x="255" y="204"/>
                  <a:pt x="255" y="204"/>
                </a:cubicBezTo>
                <a:lnTo>
                  <a:pt x="255" y="232"/>
                </a:lnTo>
                <a:close/>
                <a:moveTo>
                  <a:pt x="255" y="188"/>
                </a:moveTo>
                <a:cubicBezTo>
                  <a:pt x="311" y="188"/>
                  <a:pt x="311" y="188"/>
                  <a:pt x="311" y="188"/>
                </a:cubicBezTo>
                <a:cubicBezTo>
                  <a:pt x="311" y="160"/>
                  <a:pt x="311" y="160"/>
                  <a:pt x="311" y="160"/>
                </a:cubicBezTo>
                <a:cubicBezTo>
                  <a:pt x="255" y="160"/>
                  <a:pt x="255" y="160"/>
                  <a:pt x="255" y="160"/>
                </a:cubicBezTo>
                <a:lnTo>
                  <a:pt x="255" y="188"/>
                </a:lnTo>
                <a:close/>
                <a:moveTo>
                  <a:pt x="255" y="144"/>
                </a:moveTo>
                <a:cubicBezTo>
                  <a:pt x="311" y="144"/>
                  <a:pt x="311" y="144"/>
                  <a:pt x="311" y="144"/>
                </a:cubicBezTo>
                <a:cubicBezTo>
                  <a:pt x="311" y="116"/>
                  <a:pt x="311" y="116"/>
                  <a:pt x="311" y="116"/>
                </a:cubicBezTo>
                <a:cubicBezTo>
                  <a:pt x="255" y="116"/>
                  <a:pt x="255" y="116"/>
                  <a:pt x="255" y="116"/>
                </a:cubicBezTo>
                <a:lnTo>
                  <a:pt x="255" y="144"/>
                </a:lnTo>
                <a:close/>
                <a:moveTo>
                  <a:pt x="255" y="72"/>
                </a:moveTo>
                <a:cubicBezTo>
                  <a:pt x="255" y="100"/>
                  <a:pt x="255" y="100"/>
                  <a:pt x="255" y="100"/>
                </a:cubicBezTo>
                <a:cubicBezTo>
                  <a:pt x="311" y="100"/>
                  <a:pt x="311" y="100"/>
                  <a:pt x="311" y="100"/>
                </a:cubicBezTo>
                <a:cubicBezTo>
                  <a:pt x="311" y="72"/>
                  <a:pt x="311" y="72"/>
                  <a:pt x="311" y="72"/>
                </a:cubicBezTo>
                <a:lnTo>
                  <a:pt x="255" y="72"/>
                </a:lnTo>
                <a:close/>
                <a:moveTo>
                  <a:pt x="339" y="36"/>
                </a:moveTo>
                <a:cubicBezTo>
                  <a:pt x="208" y="36"/>
                  <a:pt x="208" y="36"/>
                  <a:pt x="208" y="36"/>
                </a:cubicBezTo>
                <a:cubicBezTo>
                  <a:pt x="208" y="0"/>
                  <a:pt x="208" y="0"/>
                  <a:pt x="208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16"/>
                  <a:pt x="0" y="316"/>
                  <a:pt x="0" y="316"/>
                </a:cubicBezTo>
                <a:cubicBezTo>
                  <a:pt x="208" y="352"/>
                  <a:pt x="208" y="352"/>
                  <a:pt x="208" y="352"/>
                </a:cubicBezTo>
                <a:cubicBezTo>
                  <a:pt x="208" y="312"/>
                  <a:pt x="208" y="312"/>
                  <a:pt x="208" y="312"/>
                </a:cubicBezTo>
                <a:cubicBezTo>
                  <a:pt x="340" y="312"/>
                  <a:pt x="340" y="312"/>
                  <a:pt x="340" y="312"/>
                </a:cubicBezTo>
                <a:cubicBezTo>
                  <a:pt x="347" y="312"/>
                  <a:pt x="351" y="307"/>
                  <a:pt x="351" y="300"/>
                </a:cubicBezTo>
                <a:cubicBezTo>
                  <a:pt x="351" y="48"/>
                  <a:pt x="351" y="48"/>
                  <a:pt x="351" y="48"/>
                </a:cubicBezTo>
                <a:cubicBezTo>
                  <a:pt x="351" y="42"/>
                  <a:pt x="346" y="36"/>
                  <a:pt x="339" y="36"/>
                </a:cubicBezTo>
                <a:close/>
                <a:moveTo>
                  <a:pt x="118" y="239"/>
                </a:moveTo>
                <a:cubicBezTo>
                  <a:pt x="100" y="197"/>
                  <a:pt x="100" y="197"/>
                  <a:pt x="100" y="197"/>
                </a:cubicBezTo>
                <a:cubicBezTo>
                  <a:pt x="100" y="196"/>
                  <a:pt x="100" y="196"/>
                  <a:pt x="100" y="195"/>
                </a:cubicBezTo>
                <a:cubicBezTo>
                  <a:pt x="99" y="195"/>
                  <a:pt x="99" y="194"/>
                  <a:pt x="99" y="194"/>
                </a:cubicBezTo>
                <a:cubicBezTo>
                  <a:pt x="99" y="193"/>
                  <a:pt x="99" y="192"/>
                  <a:pt x="99" y="191"/>
                </a:cubicBezTo>
                <a:cubicBezTo>
                  <a:pt x="98" y="190"/>
                  <a:pt x="98" y="189"/>
                  <a:pt x="98" y="188"/>
                </a:cubicBezTo>
                <a:cubicBezTo>
                  <a:pt x="98" y="188"/>
                  <a:pt x="98" y="188"/>
                  <a:pt x="98" y="188"/>
                </a:cubicBezTo>
                <a:cubicBezTo>
                  <a:pt x="98" y="189"/>
                  <a:pt x="97" y="189"/>
                  <a:pt x="97" y="190"/>
                </a:cubicBezTo>
                <a:cubicBezTo>
                  <a:pt x="97" y="190"/>
                  <a:pt x="97" y="191"/>
                  <a:pt x="97" y="192"/>
                </a:cubicBezTo>
                <a:cubicBezTo>
                  <a:pt x="97" y="193"/>
                  <a:pt x="96" y="193"/>
                  <a:pt x="96" y="194"/>
                </a:cubicBezTo>
                <a:cubicBezTo>
                  <a:pt x="96" y="195"/>
                  <a:pt x="96" y="196"/>
                  <a:pt x="95" y="197"/>
                </a:cubicBezTo>
                <a:cubicBezTo>
                  <a:pt x="78" y="237"/>
                  <a:pt x="78" y="237"/>
                  <a:pt x="78" y="237"/>
                </a:cubicBezTo>
                <a:cubicBezTo>
                  <a:pt x="52" y="235"/>
                  <a:pt x="52" y="235"/>
                  <a:pt x="52" y="235"/>
                </a:cubicBezTo>
                <a:cubicBezTo>
                  <a:pt x="83" y="175"/>
                  <a:pt x="83" y="175"/>
                  <a:pt x="83" y="175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96" y="149"/>
                  <a:pt x="96" y="149"/>
                  <a:pt x="96" y="149"/>
                </a:cubicBezTo>
                <a:cubicBezTo>
                  <a:pt x="96" y="150"/>
                  <a:pt x="96" y="151"/>
                  <a:pt x="97" y="152"/>
                </a:cubicBezTo>
                <a:cubicBezTo>
                  <a:pt x="97" y="152"/>
                  <a:pt x="97" y="153"/>
                  <a:pt x="97" y="154"/>
                </a:cubicBezTo>
                <a:cubicBezTo>
                  <a:pt x="98" y="155"/>
                  <a:pt x="98" y="156"/>
                  <a:pt x="98" y="157"/>
                </a:cubicBezTo>
                <a:cubicBezTo>
                  <a:pt x="98" y="158"/>
                  <a:pt x="98" y="159"/>
                  <a:pt x="99" y="160"/>
                </a:cubicBezTo>
                <a:cubicBezTo>
                  <a:pt x="99" y="160"/>
                  <a:pt x="99" y="160"/>
                  <a:pt x="99" y="160"/>
                </a:cubicBezTo>
                <a:cubicBezTo>
                  <a:pt x="99" y="159"/>
                  <a:pt x="99" y="159"/>
                  <a:pt x="100" y="158"/>
                </a:cubicBezTo>
                <a:cubicBezTo>
                  <a:pt x="100" y="157"/>
                  <a:pt x="100" y="156"/>
                  <a:pt x="100" y="155"/>
                </a:cubicBezTo>
                <a:cubicBezTo>
                  <a:pt x="100" y="154"/>
                  <a:pt x="101" y="153"/>
                  <a:pt x="101" y="152"/>
                </a:cubicBezTo>
                <a:cubicBezTo>
                  <a:pt x="101" y="151"/>
                  <a:pt x="102" y="150"/>
                  <a:pt x="102" y="14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46" y="108"/>
                  <a:pt x="146" y="108"/>
                  <a:pt x="146" y="108"/>
                </a:cubicBezTo>
                <a:cubicBezTo>
                  <a:pt x="114" y="174"/>
                  <a:pt x="114" y="174"/>
                  <a:pt x="114" y="174"/>
                </a:cubicBezTo>
                <a:cubicBezTo>
                  <a:pt x="147" y="241"/>
                  <a:pt x="147" y="241"/>
                  <a:pt x="147" y="241"/>
                </a:cubicBezTo>
                <a:lnTo>
                  <a:pt x="118" y="239"/>
                </a:lnTo>
                <a:close/>
                <a:moveTo>
                  <a:pt x="339" y="300"/>
                </a:moveTo>
                <a:cubicBezTo>
                  <a:pt x="208" y="300"/>
                  <a:pt x="208" y="300"/>
                  <a:pt x="208" y="300"/>
                </a:cubicBezTo>
                <a:cubicBezTo>
                  <a:pt x="208" y="276"/>
                  <a:pt x="208" y="276"/>
                  <a:pt x="208" y="276"/>
                </a:cubicBezTo>
                <a:cubicBezTo>
                  <a:pt x="239" y="276"/>
                  <a:pt x="239" y="276"/>
                  <a:pt x="239" y="276"/>
                </a:cubicBezTo>
                <a:cubicBezTo>
                  <a:pt x="239" y="248"/>
                  <a:pt x="239" y="248"/>
                  <a:pt x="239" y="248"/>
                </a:cubicBezTo>
                <a:cubicBezTo>
                  <a:pt x="208" y="248"/>
                  <a:pt x="208" y="248"/>
                  <a:pt x="208" y="248"/>
                </a:cubicBezTo>
                <a:cubicBezTo>
                  <a:pt x="208" y="232"/>
                  <a:pt x="208" y="232"/>
                  <a:pt x="208" y="232"/>
                </a:cubicBezTo>
                <a:cubicBezTo>
                  <a:pt x="239" y="232"/>
                  <a:pt x="239" y="232"/>
                  <a:pt x="239" y="232"/>
                </a:cubicBezTo>
                <a:cubicBezTo>
                  <a:pt x="239" y="204"/>
                  <a:pt x="239" y="204"/>
                  <a:pt x="239" y="204"/>
                </a:cubicBezTo>
                <a:cubicBezTo>
                  <a:pt x="208" y="204"/>
                  <a:pt x="208" y="204"/>
                  <a:pt x="208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39" y="188"/>
                  <a:pt x="239" y="188"/>
                  <a:pt x="239" y="188"/>
                </a:cubicBezTo>
                <a:cubicBezTo>
                  <a:pt x="239" y="160"/>
                  <a:pt x="239" y="160"/>
                  <a:pt x="239" y="160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208" y="144"/>
                  <a:pt x="208" y="144"/>
                  <a:pt x="208" y="144"/>
                </a:cubicBezTo>
                <a:cubicBezTo>
                  <a:pt x="239" y="144"/>
                  <a:pt x="239" y="144"/>
                  <a:pt x="239" y="144"/>
                </a:cubicBezTo>
                <a:cubicBezTo>
                  <a:pt x="239" y="116"/>
                  <a:pt x="239" y="116"/>
                  <a:pt x="239" y="116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08" y="100"/>
                  <a:pt x="208" y="100"/>
                  <a:pt x="208" y="100"/>
                </a:cubicBezTo>
                <a:cubicBezTo>
                  <a:pt x="239" y="100"/>
                  <a:pt x="239" y="100"/>
                  <a:pt x="239" y="100"/>
                </a:cubicBezTo>
                <a:cubicBezTo>
                  <a:pt x="239" y="72"/>
                  <a:pt x="239" y="72"/>
                  <a:pt x="239" y="72"/>
                </a:cubicBezTo>
                <a:cubicBezTo>
                  <a:pt x="208" y="72"/>
                  <a:pt x="208" y="72"/>
                  <a:pt x="208" y="72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339" y="48"/>
                  <a:pt x="339" y="48"/>
                  <a:pt x="339" y="48"/>
                </a:cubicBezTo>
                <a:lnTo>
                  <a:pt x="339" y="300"/>
                </a:lnTo>
                <a:close/>
                <a:moveTo>
                  <a:pt x="311" y="248"/>
                </a:moveTo>
                <a:cubicBezTo>
                  <a:pt x="255" y="248"/>
                  <a:pt x="255" y="248"/>
                  <a:pt x="255" y="248"/>
                </a:cubicBezTo>
                <a:cubicBezTo>
                  <a:pt x="255" y="276"/>
                  <a:pt x="255" y="276"/>
                  <a:pt x="255" y="276"/>
                </a:cubicBezTo>
                <a:cubicBezTo>
                  <a:pt x="311" y="276"/>
                  <a:pt x="311" y="276"/>
                  <a:pt x="311" y="276"/>
                </a:cubicBezTo>
                <a:lnTo>
                  <a:pt x="311" y="248"/>
                </a:lnTo>
                <a:close/>
                <a:moveTo>
                  <a:pt x="311" y="204"/>
                </a:moveTo>
                <a:cubicBezTo>
                  <a:pt x="255" y="204"/>
                  <a:pt x="255" y="204"/>
                  <a:pt x="255" y="204"/>
                </a:cubicBezTo>
                <a:cubicBezTo>
                  <a:pt x="255" y="232"/>
                  <a:pt x="255" y="232"/>
                  <a:pt x="255" y="232"/>
                </a:cubicBezTo>
                <a:cubicBezTo>
                  <a:pt x="311" y="232"/>
                  <a:pt x="311" y="232"/>
                  <a:pt x="311" y="232"/>
                </a:cubicBezTo>
                <a:lnTo>
                  <a:pt x="311" y="204"/>
                </a:lnTo>
                <a:close/>
                <a:moveTo>
                  <a:pt x="311" y="160"/>
                </a:moveTo>
                <a:cubicBezTo>
                  <a:pt x="255" y="160"/>
                  <a:pt x="255" y="160"/>
                  <a:pt x="255" y="160"/>
                </a:cubicBezTo>
                <a:cubicBezTo>
                  <a:pt x="255" y="188"/>
                  <a:pt x="255" y="188"/>
                  <a:pt x="255" y="188"/>
                </a:cubicBezTo>
                <a:cubicBezTo>
                  <a:pt x="311" y="188"/>
                  <a:pt x="311" y="188"/>
                  <a:pt x="311" y="188"/>
                </a:cubicBezTo>
                <a:lnTo>
                  <a:pt x="311" y="160"/>
                </a:lnTo>
                <a:close/>
                <a:moveTo>
                  <a:pt x="311" y="116"/>
                </a:moveTo>
                <a:cubicBezTo>
                  <a:pt x="255" y="116"/>
                  <a:pt x="255" y="116"/>
                  <a:pt x="255" y="116"/>
                </a:cubicBezTo>
                <a:cubicBezTo>
                  <a:pt x="255" y="144"/>
                  <a:pt x="255" y="144"/>
                  <a:pt x="255" y="144"/>
                </a:cubicBezTo>
                <a:cubicBezTo>
                  <a:pt x="311" y="144"/>
                  <a:pt x="311" y="144"/>
                  <a:pt x="311" y="144"/>
                </a:cubicBezTo>
                <a:lnTo>
                  <a:pt x="311" y="116"/>
                </a:lnTo>
                <a:close/>
                <a:moveTo>
                  <a:pt x="311" y="72"/>
                </a:moveTo>
                <a:cubicBezTo>
                  <a:pt x="255" y="72"/>
                  <a:pt x="255" y="72"/>
                  <a:pt x="255" y="72"/>
                </a:cubicBezTo>
                <a:cubicBezTo>
                  <a:pt x="255" y="100"/>
                  <a:pt x="255" y="100"/>
                  <a:pt x="255" y="100"/>
                </a:cubicBezTo>
                <a:cubicBezTo>
                  <a:pt x="311" y="100"/>
                  <a:pt x="311" y="100"/>
                  <a:pt x="311" y="100"/>
                </a:cubicBezTo>
                <a:lnTo>
                  <a:pt x="311" y="72"/>
                </a:lnTo>
                <a:close/>
              </a:path>
            </a:pathLst>
          </a:custGeom>
          <a:solidFill>
            <a:srgbClr val="107C10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421">
              <a:lnSpc>
                <a:spcPct val="90000"/>
              </a:lnSpc>
              <a:defRPr/>
            </a:pPr>
            <a:endParaRPr lang="en-US" sz="1836">
              <a:solidFill>
                <a:srgbClr val="2C292A"/>
              </a:solidFill>
              <a:latin typeface="Segoe UI"/>
            </a:endParaRPr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110842B-1115-49DA-A9B8-92025A2F057F}"/>
              </a:ext>
            </a:extLst>
          </p:cNvPr>
          <p:cNvCxnSpPr>
            <a:cxnSpLocks/>
          </p:cNvCxnSpPr>
          <p:nvPr/>
        </p:nvCxnSpPr>
        <p:spPr>
          <a:xfrm>
            <a:off x="8018645" y="5442967"/>
            <a:ext cx="1766631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CCB88ADC-AF7B-43BA-B195-AD4F58926172}"/>
              </a:ext>
            </a:extLst>
          </p:cNvPr>
          <p:cNvGrpSpPr/>
          <p:nvPr/>
        </p:nvGrpSpPr>
        <p:grpSpPr>
          <a:xfrm>
            <a:off x="8232758" y="4980418"/>
            <a:ext cx="1319388" cy="431346"/>
            <a:chOff x="7958520" y="3198201"/>
            <a:chExt cx="1319388" cy="431346"/>
          </a:xfrm>
        </p:grpSpPr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0C6FD892-CE08-4F59-9EF4-610B6155CA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70"/>
            <a:stretch/>
          </p:blipFill>
          <p:spPr bwMode="auto">
            <a:xfrm>
              <a:off x="7958520" y="3198201"/>
              <a:ext cx="780390" cy="394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6AC66E1-482C-4EF2-9BD7-EE253CCA96FA}"/>
                </a:ext>
              </a:extLst>
            </p:cNvPr>
            <p:cNvSpPr/>
            <p:nvPr/>
          </p:nvSpPr>
          <p:spPr>
            <a:xfrm>
              <a:off x="8524384" y="3258377"/>
              <a:ext cx="753524" cy="371170"/>
            </a:xfrm>
            <a:prstGeom prst="rect">
              <a:avLst/>
            </a:prstGeom>
            <a:noFill/>
          </p:spPr>
          <p:txBody>
            <a:bodyPr wrap="square" lIns="93260" tIns="46630" rIns="93260" bIns="46630" rtlCol="0">
              <a:spAutoFit/>
            </a:bodyPr>
            <a:lstStyle/>
            <a:p>
              <a:pPr algn="ctr" defTabSz="951156">
                <a:defRPr/>
              </a:pPr>
              <a:r>
                <a:rPr lang="en-US" b="1" kern="0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SQL</a:t>
              </a:r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8601213F-436A-4517-81E6-49BE1618E97E}"/>
              </a:ext>
            </a:extLst>
          </p:cNvPr>
          <p:cNvSpPr txBox="1"/>
          <p:nvPr/>
        </p:nvSpPr>
        <p:spPr>
          <a:xfrm>
            <a:off x="9626657" y="2102650"/>
            <a:ext cx="2823714" cy="17789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accent1"/>
                </a:solidFill>
              </a:rPr>
              <a:t>Reports: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accent1"/>
                </a:solidFill>
              </a:rPr>
              <a:t>Count of Orders by Category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accent1"/>
                </a:solidFill>
              </a:rPr>
              <a:t>Total Sales by Category and Products</a:t>
            </a:r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1F912E7B-B475-4B38-8A30-CC885B135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72" y="1"/>
            <a:ext cx="11889564" cy="563880"/>
          </a:xfrm>
        </p:spPr>
        <p:txBody>
          <a:bodyPr/>
          <a:lstStyle/>
          <a:p>
            <a:r>
              <a:rPr lang="en-US" sz="3600" dirty="0"/>
              <a:t>Northwind sales report</a:t>
            </a:r>
          </a:p>
        </p:txBody>
      </p:sp>
      <p:sp>
        <p:nvSpPr>
          <p:cNvPr id="279" name="Title 1">
            <a:extLst>
              <a:ext uri="{FF2B5EF4-FFF2-40B4-BE49-F238E27FC236}">
                <a16:creationId xmlns:a16="http://schemas.microsoft.com/office/drawing/2014/main" id="{7988BD22-4005-4744-A88A-01F701D2CA29}"/>
              </a:ext>
            </a:extLst>
          </p:cNvPr>
          <p:cNvSpPr txBox="1">
            <a:spLocks/>
          </p:cNvSpPr>
          <p:nvPr/>
        </p:nvSpPr>
        <p:spPr>
          <a:xfrm>
            <a:off x="207587" y="547070"/>
            <a:ext cx="11889564" cy="56388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56" b="0" kern="1200" cap="all" spc="816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Hands-on Workshop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18862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2">
      <a:dk1>
        <a:srgbClr val="353535"/>
      </a:dk1>
      <a:lt1>
        <a:srgbClr val="FFFFFF"/>
      </a:lt1>
      <a:dk2>
        <a:srgbClr val="0078D7"/>
      </a:dk2>
      <a:lt2>
        <a:srgbClr val="F2F2F2"/>
      </a:lt2>
      <a:accent1>
        <a:srgbClr val="0078D7"/>
      </a:accent1>
      <a:accent2>
        <a:srgbClr val="002050"/>
      </a:accent2>
      <a:accent3>
        <a:srgbClr val="00BCF2"/>
      </a:accent3>
      <a:accent4>
        <a:srgbClr val="969696"/>
      </a:accent4>
      <a:accent5>
        <a:srgbClr val="737373"/>
      </a:accent5>
      <a:accent6>
        <a:srgbClr val="F2F2F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3.potx" id="{44ADAFFF-2BB4-4AF1-9F5C-DDE52A28C87A}" vid="{13590B0D-6121-4FDA-8701-382D8D4F2F22}"/>
    </a:ext>
  </a:extLst>
</a:theme>
</file>

<file path=ppt/theme/theme2.xml><?xml version="1.0" encoding="utf-8"?>
<a:theme xmlns:a="http://schemas.openxmlformats.org/drawingml/2006/main" name="2_COLOR TEMPLATE">
  <a:themeElements>
    <a:clrScheme name="Custom 2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0078D7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3.xml><?xml version="1.0" encoding="utf-8"?>
<a:theme xmlns:a="http://schemas.openxmlformats.org/drawingml/2006/main" name="8_White Template">
  <a:themeElements>
    <a:clrScheme name="Microsoft Technology and Research">
      <a:dk1>
        <a:srgbClr val="0078D7"/>
      </a:dk1>
      <a:lt1>
        <a:srgbClr val="FFFFFF"/>
      </a:lt1>
      <a:dk2>
        <a:srgbClr val="505050"/>
      </a:dk2>
      <a:lt2>
        <a:srgbClr val="FFFFFF"/>
      </a:lt2>
      <a:accent1>
        <a:srgbClr val="7F7F7F"/>
      </a:accent1>
      <a:accent2>
        <a:srgbClr val="A5A5A5"/>
      </a:accent2>
      <a:accent3>
        <a:srgbClr val="0078D7"/>
      </a:accent3>
      <a:accent4>
        <a:srgbClr val="002050"/>
      </a:accent4>
      <a:accent5>
        <a:srgbClr val="505050"/>
      </a:accent5>
      <a:accent6>
        <a:srgbClr val="D83B01"/>
      </a:accent6>
      <a:hlink>
        <a:srgbClr val="002050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D8DB1AF2-B76E-46FE-9B1D-D79B573A4F71}" vid="{BB24BEEA-9E97-4D9C-AD25-63D3E61E8748}"/>
    </a:ext>
  </a:extLst>
</a:theme>
</file>

<file path=ppt/theme/theme4.xml><?xml version="1.0" encoding="utf-8"?>
<a:theme xmlns:a="http://schemas.openxmlformats.org/drawingml/2006/main" name="3_3-50088_Microsoft_Inspire_Template">
  <a:themeElements>
    <a:clrScheme name="Custom 35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737373"/>
      </a:accent4>
      <a:accent5>
        <a:srgbClr val="32145A"/>
      </a:accent5>
      <a:accent6>
        <a:srgbClr val="D2D2D2"/>
      </a:accent6>
      <a:hlink>
        <a:srgbClr val="0078D7"/>
      </a:hlink>
      <a:folHlink>
        <a:srgbClr val="003C6B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nspire_2017_Breakout_Template.potx" id="{3CDC1B93-BD8E-4F1F-AF9B-D56C06BDD095}" vid="{FF6A3A47-4C82-49FB-AFA4-303C2299811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16-9_Business_BLUE_2017_03</Template>
  <TotalTime>0</TotalTime>
  <Words>688</Words>
  <Application>Microsoft Office PowerPoint</Application>
  <PresentationFormat>Custom</PresentationFormat>
  <Paragraphs>177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WHITE TEMPLATE</vt:lpstr>
      <vt:lpstr>2_COLOR TEMPLATE</vt:lpstr>
      <vt:lpstr>8_White Template</vt:lpstr>
      <vt:lpstr>3_3-50088_Microsoft_Inspire_Template</vt:lpstr>
      <vt:lpstr>PowerPoint Presentation</vt:lpstr>
      <vt:lpstr>Workload-based Training for CONA</vt:lpstr>
      <vt:lpstr>Pre-requisite for the Technical Workshop</vt:lpstr>
      <vt:lpstr>CONA Proposed BI Architecture  - Pilot</vt:lpstr>
      <vt:lpstr>Workshop Set up – Led by Instructor</vt:lpstr>
      <vt:lpstr>Azure functions &amp; event hub</vt:lpstr>
      <vt:lpstr>Northwind sales report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2019-04-11T16:02:48Z</dcterms:created>
  <dcterms:modified xsi:type="dcterms:W3CDTF">2019-06-06T18:49:16Z</dcterms:modified>
</cp:coreProperties>
</file>